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4"/>
  </p:sldMasterIdLst>
  <p:notesMasterIdLst>
    <p:notesMasterId r:id="rId7"/>
  </p:notesMasterIdLst>
  <p:sldIdLst>
    <p:sldId id="257" r:id="rId5"/>
    <p:sldId id="258" r:id="rId6"/>
  </p:sldIdLst>
  <p:sldSz cx="7772400" cy="10058400"/>
  <p:notesSz cx="6858000" cy="9144000"/>
  <p:embeddedFontLst>
    <p:embeddedFont>
      <p:font typeface="Open Sans Light" panose="020B0306030504020204" pitchFamily="34" charset="0"/>
      <p:regular r:id="rId8"/>
      <p:italic r:id="rId9"/>
    </p:embeddedFont>
    <p:embeddedFont>
      <p:font typeface="Open Sans Semibold" panose="020B0706030804020204" pitchFamily="34" charset="0"/>
      <p:bold r:id="rId10"/>
      <p:boldItalic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30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 id="{EE0B2D63-BAC2-44EB-82BE-5A377BF62216}" name="Stephanie Ferguson" initials="SF" userId="d475c8c1758ebeb8" providerId="Windows Live"/>
  <p188:author id="{629FDE64-07B5-7011-802C-459006FE8E38}" name="Caryn Cavanagh" initials="CC" userId="de4effde0088c4c0" providerId="Windows Live"/>
  <p188:author id="{6CD132A6-BDAB-7D9A-FDAF-1B5C47512B95}" name="Hudson, Les" initials="HL" userId="S::Les.Hudson@tea.texas.gov::1b51e3df-f37c-4646-8151-9652bb88c0d0" providerId="AD"/>
  <p188:author id="{590916B0-3819-A511-CE5E-595F00316EC7}" name="Kilgore, Marcette" initials="MK" userId="S::Marcette.Kilgore@tea.texas.gov::7b51becb-2360-4dcd-97d4-91c5dc466b6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534"/>
    <a:srgbClr val="012169"/>
    <a:srgbClr val="5A6267"/>
    <a:srgbClr val="3864AF"/>
    <a:srgbClr val="3863AF"/>
    <a:srgbClr val="E7E3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C534D8-D85F-4433-B6D9-A11DFA52DF6F}" v="3" dt="2024-07-10T16:59:25.0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45" autoAdjust="0"/>
    <p:restoredTop sz="91429"/>
  </p:normalViewPr>
  <p:slideViewPr>
    <p:cSldViewPr snapToGrid="0" snapToObjects="1">
      <p:cViewPr>
        <p:scale>
          <a:sx n="120" d="100"/>
          <a:sy n="120" d="100"/>
        </p:scale>
        <p:origin x="2064" y="-1356"/>
      </p:cViewPr>
      <p:guideLst>
        <p:guide orient="horz" pos="3120"/>
        <p:guide pos="307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font" Target="fonts/font2.fntdata"/><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97815-62CD-F54E-B947-D5FDC947635C}" type="datetimeFigureOut">
              <a:rPr lang="en-US" smtClean="0"/>
              <a:t>12/12/2024</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3E5DC-FC10-574E-8CB7-83653E10725E}" type="slidenum">
              <a:rPr lang="en-US" smtClean="0"/>
              <a:t>‹#›</a:t>
            </a:fld>
            <a:endParaRPr lang="en-US"/>
          </a:p>
        </p:txBody>
      </p:sp>
    </p:spTree>
    <p:extLst>
      <p:ext uri="{BB962C8B-B14F-4D97-AF65-F5344CB8AC3E}">
        <p14:creationId xmlns:p14="http://schemas.microsoft.com/office/powerpoint/2010/main" val="3609424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3E5DC-FC10-574E-8CB7-83653E10725E}" type="slidenum">
              <a:rPr lang="en-US" smtClean="0"/>
              <a:t>1</a:t>
            </a:fld>
            <a:endParaRPr lang="en-US"/>
          </a:p>
        </p:txBody>
      </p:sp>
    </p:spTree>
    <p:extLst>
      <p:ext uri="{BB962C8B-B14F-4D97-AF65-F5344CB8AC3E}">
        <p14:creationId xmlns:p14="http://schemas.microsoft.com/office/powerpoint/2010/main" val="235770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3E5DC-FC10-574E-8CB7-83653E10725E}" type="slidenum">
              <a:rPr lang="en-US" smtClean="0"/>
              <a:t>2</a:t>
            </a:fld>
            <a:endParaRPr lang="en-US"/>
          </a:p>
        </p:txBody>
      </p:sp>
    </p:spTree>
    <p:extLst>
      <p:ext uri="{BB962C8B-B14F-4D97-AF65-F5344CB8AC3E}">
        <p14:creationId xmlns:p14="http://schemas.microsoft.com/office/powerpoint/2010/main" val="4088927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4082650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2682679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426383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749724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DD6EFD-2D7D-9E45-8FC4-958639C0DF70}"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1580429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DD6EFD-2D7D-9E45-8FC4-958639C0DF70}"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324852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DD6EFD-2D7D-9E45-8FC4-958639C0DF70}" type="datetimeFigureOut">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218702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DD6EFD-2D7D-9E45-8FC4-958639C0DF70}"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87967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D6EFD-2D7D-9E45-8FC4-958639C0DF70}" type="datetimeFigureOut">
              <a:rPr lang="en-US" smtClean="0"/>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141553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DD6EFD-2D7D-9E45-8FC4-958639C0DF70}"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956771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DD6EFD-2D7D-9E45-8FC4-958639C0DF70}"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578233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5DD6EFD-2D7D-9E45-8FC4-958639C0DF70}" type="datetimeFigureOut">
              <a:rPr lang="en-US" smtClean="0"/>
              <a:t>12/12/2024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2A89F5BB-FCA8-2B48-A843-A42D6348B3FC}" type="slidenum">
              <a:rPr lang="en-US" smtClean="0"/>
              <a:t>‹#›</a:t>
            </a:fld>
            <a:endParaRPr lang="en-US"/>
          </a:p>
        </p:txBody>
      </p:sp>
    </p:spTree>
    <p:extLst>
      <p:ext uri="{BB962C8B-B14F-4D97-AF65-F5344CB8AC3E}">
        <p14:creationId xmlns:p14="http://schemas.microsoft.com/office/powerpoint/2010/main" val="2961499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hyperlink" Target="https://tea.texas.gov/academics/college-career-and-military-prep/career-and-technical-education/programs-of-study-additional-resourc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hyperlink" Target="https://tea.texas.gov/student-assessment/monitoring-and-interventions/program-monitoring-and-interventions/methods-of-administration-guidance-and-resource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s://tea.texas.gov/cte" TargetMode="External"/><Relationship Id="rId4" Type="http://schemas.openxmlformats.org/officeDocument/2006/relationships/hyperlink" Target="mailto:CTE@tea.texas.gov" TargetMode="Externa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AADB7-E19B-1F45-A4BB-C1DFE973D77B}"/>
              </a:ext>
              <a:ext uri="{C183D7F6-B498-43B3-948B-1728B52AA6E4}">
                <adec:decorative xmlns:adec="http://schemas.microsoft.com/office/drawing/2017/decorative" val="1"/>
              </a:ext>
            </a:extLst>
          </p:cNvPr>
          <p:cNvSpPr>
            <a:spLocks noGrp="1"/>
          </p:cNvSpPr>
          <p:nvPr>
            <p:ph type="ctrTitle"/>
          </p:nvPr>
        </p:nvSpPr>
        <p:spPr>
          <a:xfrm>
            <a:off x="1001182" y="25490"/>
            <a:ext cx="5829300" cy="141335"/>
          </a:xfrm>
        </p:spPr>
        <p:txBody>
          <a:bodyPr anchor="t">
            <a:normAutofit fontScale="90000"/>
          </a:bodyPr>
          <a:lstStyle/>
          <a:p>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Statewide Program of Study: Accounting and Financial Services — Page 1</a:t>
            </a:r>
            <a:b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US" sz="800" dirty="0">
              <a:solidFill>
                <a:schemeClr val="bg1"/>
              </a:solidFill>
            </a:endParaRPr>
          </a:p>
        </p:txBody>
      </p:sp>
      <p:sp>
        <p:nvSpPr>
          <p:cNvPr id="9" name="TextBox 8">
            <a:extLst>
              <a:ext uri="{FF2B5EF4-FFF2-40B4-BE49-F238E27FC236}">
                <a16:creationId xmlns:a16="http://schemas.microsoft.com/office/drawing/2014/main" id="{A2992707-1F01-4CE9-8323-EECB0EEDDFD5}"/>
              </a:ext>
            </a:extLst>
          </p:cNvPr>
          <p:cNvSpPr txBox="1"/>
          <p:nvPr/>
        </p:nvSpPr>
        <p:spPr>
          <a:xfrm>
            <a:off x="6760651" y="50463"/>
            <a:ext cx="917436" cy="200055"/>
          </a:xfrm>
          <a:prstGeom prst="rect">
            <a:avLst/>
          </a:prstGeom>
          <a:noFill/>
        </p:spPr>
        <p:txBody>
          <a:bodyPr wrap="square">
            <a:spAutoFit/>
          </a:bodyPr>
          <a:lstStyle/>
          <a:p>
            <a:r>
              <a:rPr lang="en-US" sz="700" i="1" dirty="0"/>
              <a:t>Revised–June 2024</a:t>
            </a:r>
          </a:p>
        </p:txBody>
      </p:sp>
      <p:sp>
        <p:nvSpPr>
          <p:cNvPr id="5" name="TextBox 4">
            <a:extLst>
              <a:ext uri="{FF2B5EF4-FFF2-40B4-BE49-F238E27FC236}">
                <a16:creationId xmlns:a16="http://schemas.microsoft.com/office/drawing/2014/main" id="{090C96C9-7626-E84E-94AF-1A4A71B39E9B}"/>
              </a:ext>
            </a:extLst>
          </p:cNvPr>
          <p:cNvSpPr txBox="1"/>
          <p:nvPr/>
        </p:nvSpPr>
        <p:spPr>
          <a:xfrm>
            <a:off x="1379440" y="150063"/>
            <a:ext cx="6098282" cy="900246"/>
          </a:xfrm>
          <a:prstGeom prst="rect">
            <a:avLst/>
          </a:prstGeom>
          <a:noFill/>
        </p:spPr>
        <p:txBody>
          <a:bodyPr wrap="square" rtlCol="0">
            <a:spAutoFit/>
          </a:bodyPr>
          <a:lstStyle/>
          <a:p>
            <a:pPr lvl="0">
              <a:spcAft>
                <a:spcPts val="300"/>
              </a:spcAft>
              <a:defRPr/>
            </a:pPr>
            <a:r>
              <a:rPr lang="en-US" sz="2000" b="1" dirty="0">
                <a:solidFill>
                  <a:schemeClr val="accent1"/>
                </a:solidFill>
                <a:latin typeface="Calibri" panose="020F0502020204030204" pitchFamily="34" charset="0"/>
                <a:ea typeface="Open Sans Condensed Condensed" pitchFamily="2" charset="0"/>
                <a:cs typeface="Calibri" panose="020F0502020204030204" pitchFamily="34" charset="0"/>
              </a:rPr>
              <a:t>Business, Marketing, and Finance Career </a:t>
            </a:r>
            <a:r>
              <a:rPr kumimoji="0" lang="en-US" sz="20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rPr>
              <a:t>Cluster</a:t>
            </a:r>
          </a:p>
          <a:p>
            <a:pPr>
              <a:lnSpc>
                <a:spcPts val="1200"/>
              </a:lnSpc>
              <a:defRPr/>
            </a:pPr>
            <a:r>
              <a:rPr lang="en-US" sz="1000"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The Business, Marketing, and Finance career cluster focuses on careers in planning, organizing, directing, and evaluating business functions essential to efficient and productive business operations. This career cluster includes occupations ranging from business owner and entrepreneur to accountant, retail manager, and market analyst.</a:t>
            </a:r>
          </a:p>
        </p:txBody>
      </p:sp>
      <p:sp>
        <p:nvSpPr>
          <p:cNvPr id="6" name="TextBox 5">
            <a:extLst>
              <a:ext uri="{FF2B5EF4-FFF2-40B4-BE49-F238E27FC236}">
                <a16:creationId xmlns:a16="http://schemas.microsoft.com/office/drawing/2014/main" id="{F67423BB-E84B-A848-912D-92B720E05DCA}"/>
              </a:ext>
            </a:extLst>
          </p:cNvPr>
          <p:cNvSpPr txBox="1"/>
          <p:nvPr/>
        </p:nvSpPr>
        <p:spPr>
          <a:xfrm>
            <a:off x="153299" y="1162541"/>
            <a:ext cx="7357536" cy="1023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1" u="none" strike="noStrike" kern="1200" cap="none" spc="0" normalizeH="0" baseline="0" noProof="0" dirty="0">
                <a:ln>
                  <a:noFill/>
                </a:ln>
                <a:solidFill>
                  <a:srgbClr val="363534"/>
                </a:solidFill>
                <a:effectLst/>
                <a:uLnTx/>
                <a:uFillTx/>
                <a:latin typeface="Calibri" panose="020F0502020204030204" pitchFamily="34" charset="0"/>
                <a:ea typeface="Open Sans Semibold" panose="020B0606030504020204" pitchFamily="34" charset="0"/>
                <a:cs typeface="Calibri" panose="020F0502020204030204" pitchFamily="34" charset="0"/>
              </a:rPr>
              <a:t>Statewide Program of Study: </a:t>
            </a:r>
            <a:r>
              <a:rPr kumimoji="0" lang="en-US" sz="1600" b="1" i="1" u="none" strike="noStrike" kern="1200" cap="none" spc="0" normalizeH="0" baseline="0" noProof="0" dirty="0">
                <a:ln>
                  <a:noFill/>
                </a:ln>
                <a:solidFill>
                  <a:schemeClr val="accent1"/>
                </a:solidFill>
                <a:effectLst/>
                <a:uLnTx/>
                <a:uFillTx/>
                <a:latin typeface="Calibri" panose="020F0502020204030204" pitchFamily="34" charset="0"/>
                <a:ea typeface="Open Sans Semibold" panose="020B0606030504020204" pitchFamily="34" charset="0"/>
                <a:cs typeface="Calibri" panose="020F0502020204030204" pitchFamily="34" charset="0"/>
              </a:rPr>
              <a:t>Accounting and Financial Services </a:t>
            </a:r>
          </a:p>
          <a:p>
            <a:pPr marL="0" marR="0" lvl="0" indent="0" algn="l" defTabSz="914400" rtl="0" eaLnBrk="1" fontAlgn="auto" latinLnBrk="0" hangingPunct="1">
              <a:lnSpc>
                <a:spcPts val="1150"/>
              </a:lnSpc>
              <a:spcBef>
                <a:spcPts val="0"/>
              </a:spcBef>
              <a:spcAft>
                <a:spcPts val="300"/>
              </a:spcAft>
              <a:buClrTx/>
              <a:buSzTx/>
              <a:buFontTx/>
              <a:buNone/>
              <a:tabLst/>
              <a:defRPr/>
            </a:pPr>
            <a:r>
              <a:rPr lang="en-US" sz="1000" dirty="0">
                <a:latin typeface="Calibri" panose="020F0502020204030204" pitchFamily="34" charset="0"/>
                <a:ea typeface="Open Sans Light" panose="020B0606030504020204" pitchFamily="34" charset="0"/>
                <a:cs typeface="Calibri" panose="020F0502020204030204" pitchFamily="34" charset="0"/>
                <a:sym typeface="Calibri"/>
              </a:rPr>
              <a:t>The Accounting and Financial Services program of study focuses on occupational and educational opportunities associated with examining, analyzing, and interpreting financial records. It includes exploration of financial services, preparing financial statements, auditing financial statements prepared by others, and interpreting accounting records. This program of study also introduces students to mathematical modeling tools.</a:t>
            </a:r>
            <a:endPar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ndParaRPr>
          </a:p>
        </p:txBody>
      </p:sp>
      <p:sp>
        <p:nvSpPr>
          <p:cNvPr id="10" name="Rectangle 9">
            <a:extLst>
              <a:ext uri="{FF2B5EF4-FFF2-40B4-BE49-F238E27FC236}">
                <a16:creationId xmlns:a16="http://schemas.microsoft.com/office/drawing/2014/main" id="{0087655A-8678-C34A-B834-72710306E4AE}"/>
              </a:ext>
            </a:extLst>
          </p:cNvPr>
          <p:cNvSpPr/>
          <p:nvPr/>
        </p:nvSpPr>
        <p:spPr>
          <a:xfrm>
            <a:off x="445652" y="2077853"/>
            <a:ext cx="4005483" cy="3231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sym typeface="Calibri"/>
              </a:rPr>
              <a:t>Secondary Courses for High School Credit</a:t>
            </a:r>
            <a:endParaRPr kumimoji="0" lang="en-US" sz="15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11" name="Table 10" descr="Secondary Courses for High School Credit">
            <a:extLst>
              <a:ext uri="{FF2B5EF4-FFF2-40B4-BE49-F238E27FC236}">
                <a16:creationId xmlns:a16="http://schemas.microsoft.com/office/drawing/2014/main" id="{A51F9466-4CB4-994E-AC8E-43A3A7C6FA27}"/>
              </a:ext>
            </a:extLst>
          </p:cNvPr>
          <p:cNvGraphicFramePr>
            <a:graphicFrameLocks noGrp="1"/>
          </p:cNvGraphicFramePr>
          <p:nvPr>
            <p:extLst>
              <p:ext uri="{D42A27DB-BD31-4B8C-83A1-F6EECF244321}">
                <p14:modId xmlns:p14="http://schemas.microsoft.com/office/powerpoint/2010/main" val="1277104773"/>
              </p:ext>
            </p:extLst>
          </p:nvPr>
        </p:nvGraphicFramePr>
        <p:xfrm>
          <a:off x="678883" y="2341736"/>
          <a:ext cx="3831336" cy="2047384"/>
        </p:xfrm>
        <a:graphic>
          <a:graphicData uri="http://schemas.openxmlformats.org/drawingml/2006/table">
            <a:tbl>
              <a:tblPr firstRow="1" bandRow="1">
                <a:effectLst/>
                <a:tableStyleId>{5C22544A-7EE6-4342-B048-85BDC9FD1C3A}</a:tableStyleId>
              </a:tblPr>
              <a:tblGrid>
                <a:gridCol w="585216">
                  <a:extLst>
                    <a:ext uri="{9D8B030D-6E8A-4147-A177-3AD203B41FA5}">
                      <a16:colId xmlns:a16="http://schemas.microsoft.com/office/drawing/2014/main" val="3900548994"/>
                    </a:ext>
                  </a:extLst>
                </a:gridCol>
                <a:gridCol w="3246120">
                  <a:extLst>
                    <a:ext uri="{9D8B030D-6E8A-4147-A177-3AD203B41FA5}">
                      <a16:colId xmlns:a16="http://schemas.microsoft.com/office/drawing/2014/main" val="1881397732"/>
                    </a:ext>
                  </a:extLst>
                </a:gridCol>
              </a:tblGrid>
              <a:tr h="64008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1</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150"/>
                        </a:lnSpc>
                        <a:spcBef>
                          <a:spcPts val="0"/>
                        </a:spcBef>
                        <a:spcAft>
                          <a:spcPts val="0"/>
                        </a:spcAft>
                        <a:buClr>
                          <a:prstClr val="black"/>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Business Information Management 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2735340"/>
                  </a:ext>
                </a:extLst>
              </a:tr>
              <a:tr h="64008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2</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150"/>
                        </a:lnSpc>
                        <a:spcBef>
                          <a:spcPts val="0"/>
                        </a:spcBef>
                        <a:spcAft>
                          <a:spcPts val="0"/>
                        </a:spcAft>
                        <a:buClr>
                          <a:prstClr val="black"/>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Accounting I</a:t>
                      </a:r>
                    </a:p>
                    <a:p>
                      <a:pPr marL="171450" marR="0" lvl="0" indent="-171450" algn="l" defTabSz="914400" rtl="0" eaLnBrk="1" fontAlgn="auto" latinLnBrk="0" hangingPunct="1">
                        <a:lnSpc>
                          <a:spcPts val="1150"/>
                        </a:lnSpc>
                        <a:spcBef>
                          <a:spcPts val="0"/>
                        </a:spcBef>
                        <a:spcAft>
                          <a:spcPts val="0"/>
                        </a:spcAft>
                        <a:buClr>
                          <a:prstClr val="black"/>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Accounting I Dual Credit</a:t>
                      </a:r>
                      <a:endPar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495746"/>
                  </a:ext>
                </a:extLst>
              </a:tr>
              <a:tr h="4572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3</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150"/>
                        </a:lnSpc>
                        <a:spcBef>
                          <a:spcPts val="0"/>
                        </a:spcBef>
                        <a:spcAft>
                          <a:spcPts val="0"/>
                        </a:spcAft>
                        <a:buClr>
                          <a:prstClr val="black"/>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Accounting II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8088793"/>
                  </a:ext>
                </a:extLst>
              </a:tr>
              <a:tr h="3100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4</a:t>
                      </a:r>
                      <a:endParaRPr kumimoji="0" lang="en-US" sz="9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1150"/>
                        </a:lnSpc>
                        <a:spcBef>
                          <a:spcPts val="0"/>
                        </a:spcBef>
                        <a:spcAft>
                          <a:spcPts val="0"/>
                        </a:spcAft>
                        <a:buClr>
                          <a:prstClr val="black"/>
                        </a:buClr>
                        <a:buSzPts val="900"/>
                        <a:buFont typeface="Arial" panose="020B0604020202020204" pitchFamily="34" charset="0"/>
                        <a:buChar char="•"/>
                        <a:tabLst/>
                        <a:defRPr/>
                      </a:pPr>
                      <a:r>
                        <a:rPr kumimoji="0" lang="en-US" sz="9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Practicum in Business Management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0026004"/>
                  </a:ext>
                </a:extLst>
              </a:tr>
            </a:tbl>
          </a:graphicData>
        </a:graphic>
      </p:graphicFrame>
      <p:sp>
        <p:nvSpPr>
          <p:cNvPr id="27" name="Rectangle 26">
            <a:extLst>
              <a:ext uri="{FF2B5EF4-FFF2-40B4-BE49-F238E27FC236}">
                <a16:creationId xmlns:a16="http://schemas.microsoft.com/office/drawing/2014/main" id="{51EB19DF-B58A-124C-914A-06C3A6AAEC9E}"/>
              </a:ext>
            </a:extLst>
          </p:cNvPr>
          <p:cNvSpPr/>
          <p:nvPr/>
        </p:nvSpPr>
        <p:spPr>
          <a:xfrm>
            <a:off x="235605" y="5817387"/>
            <a:ext cx="4222880" cy="276999"/>
          </a:xfrm>
          <a:prstGeom prst="rect">
            <a:avLst/>
          </a:prstGeom>
        </p:spPr>
        <p:txBody>
          <a:bodyPr wrap="square">
            <a:spAutoFit/>
          </a:bodyPr>
          <a:lstStyle/>
          <a:p>
            <a:pPr lvl="0" algn="ctr">
              <a:buClr>
                <a:prstClr val="black"/>
              </a:buClr>
              <a:defRPr/>
            </a:pPr>
            <a:r>
              <a:rPr lang="en-US" sz="1200" b="1" dirty="0">
                <a:solidFill>
                  <a:schemeClr val="accent1"/>
                </a:solidFill>
                <a:latin typeface="Calibri" panose="020F0502020204030204" pitchFamily="34" charset="0"/>
                <a:ea typeface="Open Sans Condensed Condensed" pitchFamily="2" charset="0"/>
                <a:cs typeface="Calibri" panose="020F0502020204030204" pitchFamily="34" charset="0"/>
                <a:sym typeface="Calibri"/>
              </a:rPr>
              <a:t>Aligned Advanced Academic Courses </a:t>
            </a:r>
            <a:endPar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44" name="Table 43" descr="Aligned Advanced Academic Courses">
            <a:extLst>
              <a:ext uri="{FF2B5EF4-FFF2-40B4-BE49-F238E27FC236}">
                <a16:creationId xmlns:a16="http://schemas.microsoft.com/office/drawing/2014/main" id="{3E2DD264-47B8-1545-85DD-F3E32EB813B3}"/>
              </a:ext>
            </a:extLst>
          </p:cNvPr>
          <p:cNvGraphicFramePr>
            <a:graphicFrameLocks noGrp="1"/>
          </p:cNvGraphicFramePr>
          <p:nvPr>
            <p:extLst>
              <p:ext uri="{D42A27DB-BD31-4B8C-83A1-F6EECF244321}">
                <p14:modId xmlns:p14="http://schemas.microsoft.com/office/powerpoint/2010/main" val="1232911954"/>
              </p:ext>
            </p:extLst>
          </p:nvPr>
        </p:nvGraphicFramePr>
        <p:xfrm>
          <a:off x="230240" y="6047373"/>
          <a:ext cx="4228245" cy="601980"/>
        </p:xfrm>
        <a:graphic>
          <a:graphicData uri="http://schemas.openxmlformats.org/drawingml/2006/table">
            <a:tbl>
              <a:tblPr firstRow="1" bandRow="1">
                <a:effectLst/>
                <a:tableStyleId>{5C22544A-7EE6-4342-B048-85BDC9FD1C3A}</a:tableStyleId>
              </a:tblPr>
              <a:tblGrid>
                <a:gridCol w="1181284">
                  <a:extLst>
                    <a:ext uri="{9D8B030D-6E8A-4147-A177-3AD203B41FA5}">
                      <a16:colId xmlns:a16="http://schemas.microsoft.com/office/drawing/2014/main" val="3900548994"/>
                    </a:ext>
                  </a:extLst>
                </a:gridCol>
                <a:gridCol w="3046961">
                  <a:extLst>
                    <a:ext uri="{9D8B030D-6E8A-4147-A177-3AD203B41FA5}">
                      <a16:colId xmlns:a16="http://schemas.microsoft.com/office/drawing/2014/main" val="1881397732"/>
                    </a:ext>
                  </a:extLst>
                </a:gridCol>
              </a:tblGrid>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AP or IB</a:t>
                      </a:r>
                      <a:endPar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IB Mathematics Analysis and Approaches SL</a:t>
                      </a:r>
                    </a:p>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IB Mathematics Analysis and Approaches HL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4706"/>
                      </a:schemeClr>
                    </a:solidFill>
                  </a:tcPr>
                </a:tc>
                <a:extLst>
                  <a:ext uri="{0D108BD9-81ED-4DB2-BD59-A6C34878D82A}">
                    <a16:rowId xmlns:a16="http://schemas.microsoft.com/office/drawing/2014/main" val="2752735340"/>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Dual Credit</a:t>
                      </a:r>
                      <a:endParaRPr lang="en-US" sz="950" b="1" i="0" dirty="0">
                        <a:solidFill>
                          <a:schemeClr val="accent5"/>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Dual credit offerings will vary by local educational agency.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2448495746"/>
                  </a:ext>
                </a:extLst>
              </a:tr>
            </a:tbl>
          </a:graphicData>
        </a:graphic>
      </p:graphicFrame>
      <p:sp>
        <p:nvSpPr>
          <p:cNvPr id="2" name="TextBox 1">
            <a:extLst>
              <a:ext uri="{FF2B5EF4-FFF2-40B4-BE49-F238E27FC236}">
                <a16:creationId xmlns:a16="http://schemas.microsoft.com/office/drawing/2014/main" id="{50361EC3-77A7-994F-984F-11D4CA56C88D}"/>
              </a:ext>
            </a:extLst>
          </p:cNvPr>
          <p:cNvSpPr txBox="1"/>
          <p:nvPr/>
        </p:nvSpPr>
        <p:spPr>
          <a:xfrm>
            <a:off x="-305987" y="6591825"/>
            <a:ext cx="4757122" cy="481670"/>
          </a:xfrm>
          <a:prstGeom prst="rect">
            <a:avLst/>
          </a:prstGeom>
          <a:noFill/>
        </p:spPr>
        <p:txBody>
          <a:bodyPr wrap="square" rtlCol="0">
            <a:spAutoFit/>
          </a:bodyPr>
          <a:lstStyle/>
          <a:p>
            <a:pPr marL="457200" marR="0">
              <a:lnSpc>
                <a:spcPct val="107000"/>
              </a:lnSpc>
              <a:spcBef>
                <a:spcPts val="0"/>
              </a:spcBef>
              <a:spcAft>
                <a:spcPts val="800"/>
              </a:spcAft>
            </a:pPr>
            <a:r>
              <a:rPr lang="en-US" sz="800" i="1" kern="100" dirty="0">
                <a:effectLst/>
                <a:latin typeface="Calibri" panose="020F0502020204030204" pitchFamily="34" charset="0"/>
                <a:ea typeface="Calibri" panose="020F0502020204030204" pitchFamily="34" charset="0"/>
                <a:cs typeface="Times New Roman" panose="02020603050405020304" pitchFamily="18" charset="0"/>
              </a:rPr>
              <a:t>Students should be advised to consider these course opportunities to enrich their preparation. AP or IB courses not listed under the Secondary Courses for High School Credit section of this framework document do not count towards concentrator/completer status for this program of study.</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descr="Work-Based Learning and Expanded Learning Opportunities">
            <a:extLst>
              <a:ext uri="{FF2B5EF4-FFF2-40B4-BE49-F238E27FC236}">
                <a16:creationId xmlns:a16="http://schemas.microsoft.com/office/drawing/2014/main" id="{5E6D0C54-DE5D-EB4A-80F0-2C96F3B14DB5}"/>
              </a:ext>
            </a:extLst>
          </p:cNvPr>
          <p:cNvSpPr/>
          <p:nvPr/>
        </p:nvSpPr>
        <p:spPr>
          <a:xfrm>
            <a:off x="232926" y="6922933"/>
            <a:ext cx="419311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sym typeface="Calibri"/>
              </a:rPr>
              <a:t>Work-Based Learning and Expanded Learning Opportunities</a:t>
            </a:r>
            <a:endPar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28" name="Table 27" descr="Work-Based Learning and Expanded Learning Opportunities">
            <a:extLst>
              <a:ext uri="{FF2B5EF4-FFF2-40B4-BE49-F238E27FC236}">
                <a16:creationId xmlns:a16="http://schemas.microsoft.com/office/drawing/2014/main" id="{799D3F2A-B054-4C47-A306-F8F9DE80D21E}"/>
              </a:ext>
            </a:extLst>
          </p:cNvPr>
          <p:cNvGraphicFramePr>
            <a:graphicFrameLocks noGrp="1"/>
          </p:cNvGraphicFramePr>
          <p:nvPr>
            <p:extLst>
              <p:ext uri="{D42A27DB-BD31-4B8C-83A1-F6EECF244321}">
                <p14:modId xmlns:p14="http://schemas.microsoft.com/office/powerpoint/2010/main" val="1160406776"/>
              </p:ext>
            </p:extLst>
          </p:nvPr>
        </p:nvGraphicFramePr>
        <p:xfrm>
          <a:off x="235605" y="7165715"/>
          <a:ext cx="4215530" cy="1280160"/>
        </p:xfrm>
        <a:graphic>
          <a:graphicData uri="http://schemas.openxmlformats.org/drawingml/2006/table">
            <a:tbl>
              <a:tblPr firstRow="1" bandRow="1">
                <a:effectLst/>
                <a:tableStyleId>{5C22544A-7EE6-4342-B048-85BDC9FD1C3A}</a:tableStyleId>
              </a:tblPr>
              <a:tblGrid>
                <a:gridCol w="1168570">
                  <a:extLst>
                    <a:ext uri="{9D8B030D-6E8A-4147-A177-3AD203B41FA5}">
                      <a16:colId xmlns:a16="http://schemas.microsoft.com/office/drawing/2014/main" val="3900548994"/>
                    </a:ext>
                  </a:extLst>
                </a:gridCol>
                <a:gridCol w="3046960">
                  <a:extLst>
                    <a:ext uri="{9D8B030D-6E8A-4147-A177-3AD203B41FA5}">
                      <a16:colId xmlns:a16="http://schemas.microsoft.com/office/drawing/2014/main" val="1881397732"/>
                    </a:ext>
                  </a:extLst>
                </a:gridCol>
              </a:tblGrid>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sym typeface="Calibri"/>
                        </a:rPr>
                        <a:t>Work-Based Learning Activities</a:t>
                      </a:r>
                      <a:endPar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98"/>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Intern with a certified public accountant (CPA) at a local business</a:t>
                      </a:r>
                    </a:p>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Intern with a city or county auditor’s office</a:t>
                      </a:r>
                    </a:p>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Shadow a financial advisor as an intern at an investment company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98"/>
                      </a:schemeClr>
                    </a:solidFill>
                  </a:tcPr>
                </a:tc>
                <a:extLst>
                  <a:ext uri="{0D108BD9-81ED-4DB2-BD59-A6C34878D82A}">
                    <a16:rowId xmlns:a16="http://schemas.microsoft.com/office/drawing/2014/main" val="2479243592"/>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sym typeface="Calibri"/>
                        </a:rPr>
                        <a:t>Expanded Learning Opportunities</a:t>
                      </a:r>
                      <a:endParaRPr lang="en-US" sz="95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Participate in BPA, DECA, or FBLA</a:t>
                      </a:r>
                    </a:p>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Explore student membership in professional organizations  such as AICPA, CIMA, or TXCPA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extLst>
                  <a:ext uri="{0D108BD9-81ED-4DB2-BD59-A6C34878D82A}">
                    <a16:rowId xmlns:a16="http://schemas.microsoft.com/office/drawing/2014/main" val="2752735340"/>
                  </a:ext>
                </a:extLst>
              </a:tr>
            </a:tbl>
          </a:graphicData>
        </a:graphic>
      </p:graphicFrame>
      <p:sp>
        <p:nvSpPr>
          <p:cNvPr id="26" name="Rectangle 25">
            <a:extLst>
              <a:ext uri="{FF2B5EF4-FFF2-40B4-BE49-F238E27FC236}">
                <a16:creationId xmlns:a16="http://schemas.microsoft.com/office/drawing/2014/main" id="{AC1903EC-A84D-594F-94A3-CABE34227C62}"/>
              </a:ext>
            </a:extLst>
          </p:cNvPr>
          <p:cNvSpPr/>
          <p:nvPr/>
        </p:nvSpPr>
        <p:spPr>
          <a:xfrm>
            <a:off x="229111" y="8372542"/>
            <a:ext cx="422202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rPr>
              <a:t>Aligned Industry-Based Certifications</a:t>
            </a:r>
          </a:p>
        </p:txBody>
      </p:sp>
      <p:sp>
        <p:nvSpPr>
          <p:cNvPr id="14" name="Google Shape;166;p1">
            <a:extLst>
              <a:ext uri="{FF2B5EF4-FFF2-40B4-BE49-F238E27FC236}">
                <a16:creationId xmlns:a16="http://schemas.microsoft.com/office/drawing/2014/main" id="{F3FFB454-99EA-E048-AE90-DD129590DE9E}"/>
              </a:ext>
            </a:extLst>
          </p:cNvPr>
          <p:cNvSpPr txBox="1"/>
          <p:nvPr/>
        </p:nvSpPr>
        <p:spPr>
          <a:xfrm>
            <a:off x="229309" y="8586783"/>
            <a:ext cx="4202706" cy="1057899"/>
          </a:xfrm>
          <a:prstGeom prst="rect">
            <a:avLst/>
          </a:prstGeom>
          <a:noFill/>
          <a:ln>
            <a:noFill/>
          </a:ln>
        </p:spPr>
        <p:txBody>
          <a:bodyPr spcFirstLastPara="1" wrap="square" lIns="0" tIns="0" rIns="0" bIns="0" numCol="2" spcCol="18288" anchor="t" anchorCtr="0">
            <a:noAutofit/>
          </a:bodyPr>
          <a:lstStyle/>
          <a:p>
            <a:pPr marL="127000" marR="0" lvl="0" indent="-127000" algn="l" defTabSz="914400" rtl="0" eaLnBrk="1" fontAlgn="auto" latinLnBrk="0" hangingPunct="1">
              <a:spcBef>
                <a:spcPts val="0"/>
              </a:spcBef>
              <a:spcAft>
                <a:spcPts val="0"/>
              </a:spcAft>
              <a:buClr>
                <a:schemeClr val="tx1"/>
              </a:buClr>
              <a:buSzPct val="120000"/>
              <a:buFont typeface="Arial" panose="020B0604020202020204" pitchFamily="34" charset="0"/>
              <a:buChar char="•"/>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Accounting – Basic</a:t>
            </a:r>
          </a:p>
          <a:p>
            <a:pPr marL="127000" marR="0" lvl="0" indent="-127000" algn="l" defTabSz="914400" rtl="0" eaLnBrk="1" fontAlgn="auto" latinLnBrk="0" hangingPunct="1">
              <a:spcBef>
                <a:spcPts val="0"/>
              </a:spcBef>
              <a:spcAft>
                <a:spcPts val="0"/>
              </a:spcAft>
              <a:buClr>
                <a:schemeClr val="tx1"/>
              </a:buClr>
              <a:buSzPct val="120000"/>
              <a:buFont typeface="Arial" panose="020B0604020202020204" pitchFamily="34" charset="0"/>
              <a:buChar char="•"/>
              <a:tabLst/>
              <a:defRPr/>
            </a:pPr>
            <a:r>
              <a:rPr lang="en-US" sz="8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Accounting Foundations</a:t>
            </a:r>
          </a:p>
          <a:p>
            <a:pPr marL="127000" marR="0" lvl="0" indent="-127000" algn="l" defTabSz="914400" rtl="0" eaLnBrk="1" fontAlgn="auto" latinLnBrk="0" hangingPunct="1">
              <a:spcBef>
                <a:spcPts val="0"/>
              </a:spcBef>
              <a:spcAft>
                <a:spcPts val="0"/>
              </a:spcAft>
              <a:buClr>
                <a:schemeClr val="tx1"/>
              </a:buClr>
              <a:buSzPct val="120000"/>
              <a:buFont typeface="Arial" panose="020B0604020202020204" pitchFamily="34" charset="0"/>
              <a:buChar char="•"/>
              <a:tabLst/>
              <a:defRPr/>
            </a:pPr>
            <a:r>
              <a:rPr lang="en-US" sz="8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Certified Insurance Service Representative</a:t>
            </a:r>
          </a:p>
          <a:p>
            <a:pPr marL="127000" marR="0" lvl="0" indent="-127000" algn="l" defTabSz="914400" rtl="0" eaLnBrk="1" fontAlgn="auto" latinLnBrk="0" hangingPunct="1">
              <a:spcBef>
                <a:spcPts val="0"/>
              </a:spcBef>
              <a:spcAft>
                <a:spcPts val="0"/>
              </a:spcAft>
              <a:buClr>
                <a:schemeClr val="tx1"/>
              </a:buClr>
              <a:buSzPct val="120000"/>
              <a:buFont typeface="Arial" panose="020B0604020202020204" pitchFamily="34" charset="0"/>
              <a:buChar char="•"/>
              <a:tabLst/>
              <a:defRPr/>
            </a:pPr>
            <a:r>
              <a:rPr lang="en-US" sz="8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Intuit QuickBooks Certified User</a:t>
            </a:r>
            <a:endParaRPr lang="en-US" sz="800" dirty="0">
              <a:solidFill>
                <a:prstClr val="black"/>
              </a:solidFill>
              <a:latin typeface="Calibri" panose="020F0502020204030204" pitchFamily="34" charset="0"/>
              <a:ea typeface="Open Sans Light" panose="020B0606030504020204" pitchFamily="34" charset="0"/>
              <a:cs typeface="Calibri" panose="020F0502020204030204" pitchFamily="34" charset="0"/>
            </a:endParaRPr>
          </a:p>
          <a:p>
            <a:pPr marL="127000" lvl="0" indent="-127000">
              <a:buClr>
                <a:schemeClr val="tx1"/>
              </a:buClr>
              <a:buSzPct val="120000"/>
              <a:buFont typeface="Arial" panose="020B0604020202020204" pitchFamily="34" charset="0"/>
              <a:buChar char="•"/>
              <a:defRPr/>
            </a:pPr>
            <a:r>
              <a:rPr lang="en-US" sz="8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MB-920: Microsoft Dynamics 365 Fundamentals Finance and Operations Apps</a:t>
            </a:r>
          </a:p>
          <a:p>
            <a:pPr marL="127000" lvl="0" indent="-127000">
              <a:buClr>
                <a:schemeClr val="tx1"/>
              </a:buClr>
              <a:buSzPct val="120000"/>
              <a:buFont typeface="Arial" panose="020B0604020202020204" pitchFamily="34" charset="0"/>
              <a:buChar char="•"/>
              <a:defRPr/>
            </a:pPr>
            <a:r>
              <a:rPr lang="en-US" sz="8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Microsoft Office Specialist: Microsoft Access Expert (Access 2019)</a:t>
            </a:r>
          </a:p>
          <a:p>
            <a:pPr marL="127000" lvl="0" indent="-127000">
              <a:buClr>
                <a:schemeClr val="tx1"/>
              </a:buClr>
              <a:buSzPct val="120000"/>
              <a:buFont typeface="Arial" panose="020B0604020202020204" pitchFamily="34" charset="0"/>
              <a:buChar char="•"/>
              <a:defRPr/>
            </a:pPr>
            <a:r>
              <a:rPr lang="en-US" sz="8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Microsoft Office Specialist: Microsoft Excel Expert (Excel 2019)</a:t>
            </a:r>
          </a:p>
          <a:p>
            <a:pPr marL="127000" lvl="0" indent="-127000">
              <a:buClr>
                <a:schemeClr val="tx1"/>
              </a:buClr>
              <a:buSzPct val="120000"/>
              <a:buFont typeface="Arial" panose="020B0604020202020204" pitchFamily="34" charset="0"/>
              <a:buChar char="•"/>
              <a:defRPr/>
            </a:pPr>
            <a:r>
              <a:rPr lang="en-US" sz="8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Volunteer Income Tax Assistance/Tax Counseling Certification: Advanced</a:t>
            </a:r>
          </a:p>
          <a:p>
            <a:pPr marL="127000" lvl="0" indent="-127000">
              <a:buClr>
                <a:schemeClr val="tx1"/>
              </a:buClr>
              <a:buSzPct val="120000"/>
              <a:buFont typeface="Arial" panose="020B0604020202020204" pitchFamily="34" charset="0"/>
              <a:buChar char="•"/>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Volunteer Income Tax Assistance/Tax Counseling Certification: Basic</a:t>
            </a:r>
          </a:p>
          <a:p>
            <a:pPr marL="127000" lvl="0" indent="-127000">
              <a:buClr>
                <a:schemeClr val="tx1"/>
              </a:buClr>
              <a:buSzPct val="120000"/>
              <a:buFont typeface="Arial" panose="020B0604020202020204" pitchFamily="34" charset="0"/>
              <a:buChar char="•"/>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Volunteer Income Tax Assistance/Tax Counseling Certification: Volunteer for Elderly</a:t>
            </a:r>
          </a:p>
        </p:txBody>
      </p:sp>
      <p:sp>
        <p:nvSpPr>
          <p:cNvPr id="17" name="Rectangle 16">
            <a:extLst>
              <a:ext uri="{FF2B5EF4-FFF2-40B4-BE49-F238E27FC236}">
                <a16:creationId xmlns:a16="http://schemas.microsoft.com/office/drawing/2014/main" id="{8901CE91-ECE6-7049-B499-17887E1ED1D4}"/>
              </a:ext>
              <a:ext uri="{C183D7F6-B498-43B3-948B-1728B52AA6E4}">
                <adec:decorative xmlns:adec="http://schemas.microsoft.com/office/drawing/2017/decorative" val="1"/>
              </a:ext>
            </a:extLst>
          </p:cNvPr>
          <p:cNvSpPr/>
          <p:nvPr/>
        </p:nvSpPr>
        <p:spPr>
          <a:xfrm>
            <a:off x="4686767" y="3154678"/>
            <a:ext cx="3116932" cy="6903722"/>
          </a:xfrm>
          <a:prstGeom prst="rect">
            <a:avLst/>
          </a:pr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3DB"/>
              </a:solidFill>
              <a:effectLst/>
              <a:uLnTx/>
              <a:uFillTx/>
              <a:latin typeface="Calibri" panose="020F0502020204030204" pitchFamily="34" charset="0"/>
              <a:cs typeface="Calibri" panose="020F0502020204030204" pitchFamily="34" charset="0"/>
            </a:endParaRPr>
          </a:p>
        </p:txBody>
      </p:sp>
      <p:grpSp>
        <p:nvGrpSpPr>
          <p:cNvPr id="19" name="Group 18">
            <a:extLst>
              <a:ext uri="{FF2B5EF4-FFF2-40B4-BE49-F238E27FC236}">
                <a16:creationId xmlns:a16="http://schemas.microsoft.com/office/drawing/2014/main" id="{FBF237F0-8D8B-DE5C-326A-623C61592E7C}"/>
              </a:ext>
              <a:ext uri="{C183D7F6-B498-43B3-948B-1728B52AA6E4}">
                <adec:decorative xmlns:adec="http://schemas.microsoft.com/office/drawing/2017/decorative" val="1"/>
              </a:ext>
            </a:extLst>
          </p:cNvPr>
          <p:cNvGrpSpPr/>
          <p:nvPr/>
        </p:nvGrpSpPr>
        <p:grpSpPr>
          <a:xfrm>
            <a:off x="4686209" y="2359964"/>
            <a:ext cx="3118556" cy="805475"/>
            <a:chOff x="252511" y="656902"/>
            <a:chExt cx="3118556" cy="805475"/>
          </a:xfrm>
        </p:grpSpPr>
        <p:pic>
          <p:nvPicPr>
            <p:cNvPr id="20" name="Picture 19">
              <a:extLst>
                <a:ext uri="{FF2B5EF4-FFF2-40B4-BE49-F238E27FC236}">
                  <a16:creationId xmlns:a16="http://schemas.microsoft.com/office/drawing/2014/main" id="{8D9B756D-08A7-2E6B-8F08-F17A02EFA576}"/>
                </a:ext>
              </a:extLst>
            </p:cNvPr>
            <p:cNvPicPr>
              <a:picLocks noChangeAspect="1"/>
            </p:cNvPicPr>
            <p:nvPr/>
          </p:nvPicPr>
          <p:blipFill>
            <a:blip r:embed="rId4"/>
            <a:stretch>
              <a:fillRect/>
            </a:stretch>
          </p:blipFill>
          <p:spPr>
            <a:xfrm>
              <a:off x="2603500" y="661065"/>
              <a:ext cx="767567" cy="792327"/>
            </a:xfrm>
            <a:prstGeom prst="rect">
              <a:avLst/>
            </a:prstGeom>
          </p:spPr>
        </p:pic>
        <p:pic>
          <p:nvPicPr>
            <p:cNvPr id="21" name="Picture 11">
              <a:extLst>
                <a:ext uri="{FF2B5EF4-FFF2-40B4-BE49-F238E27FC236}">
                  <a16:creationId xmlns:a16="http://schemas.microsoft.com/office/drawing/2014/main" id="{F6DC213A-3868-0FDB-FBC7-83C48BF8FEBA}"/>
                </a:ext>
                <a:ext uri="{C183D7F6-B498-43B3-948B-1728B52AA6E4}">
                  <adec:decorative xmlns:adec="http://schemas.microsoft.com/office/drawing/2017/decorative" val="1"/>
                </a:ext>
              </a:extLst>
            </p:cNvPr>
            <p:cNvPicPr>
              <a:picLocks noChangeAspect="1"/>
            </p:cNvPicPr>
            <p:nvPr/>
          </p:nvPicPr>
          <p:blipFill rotWithShape="1">
            <a:blip r:embed="rId5"/>
            <a:srcRect r="53553"/>
            <a:stretch/>
          </p:blipFill>
          <p:spPr>
            <a:xfrm>
              <a:off x="1106700" y="665706"/>
              <a:ext cx="1553949" cy="794109"/>
            </a:xfrm>
            <a:prstGeom prst="rect">
              <a:avLst/>
            </a:prstGeom>
          </p:spPr>
        </p:pic>
        <p:pic>
          <p:nvPicPr>
            <p:cNvPr id="22" name="Picture 21">
              <a:extLst>
                <a:ext uri="{FF2B5EF4-FFF2-40B4-BE49-F238E27FC236}">
                  <a16:creationId xmlns:a16="http://schemas.microsoft.com/office/drawing/2014/main" id="{51DD0316-A55E-46F6-1D46-F7D5DF61B61D}"/>
                </a:ext>
              </a:extLst>
            </p:cNvPr>
            <p:cNvPicPr>
              <a:picLocks noChangeAspect="1"/>
            </p:cNvPicPr>
            <p:nvPr/>
          </p:nvPicPr>
          <p:blipFill rotWithShape="1">
            <a:blip r:embed="rId6"/>
            <a:srcRect l="39590" t="25127"/>
            <a:stretch/>
          </p:blipFill>
          <p:spPr>
            <a:xfrm>
              <a:off x="252511" y="656902"/>
              <a:ext cx="974823" cy="805475"/>
            </a:xfrm>
            <a:prstGeom prst="rect">
              <a:avLst/>
            </a:prstGeom>
          </p:spPr>
        </p:pic>
      </p:grpSp>
      <p:pic>
        <p:nvPicPr>
          <p:cNvPr id="39" name="Picture 38">
            <a:extLst>
              <a:ext uri="{FF2B5EF4-FFF2-40B4-BE49-F238E27FC236}">
                <a16:creationId xmlns:a16="http://schemas.microsoft.com/office/drawing/2014/main" id="{42F6463D-DDA7-F843-AB15-C2ABD0D5C64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953726" y="3515951"/>
            <a:ext cx="610356" cy="596484"/>
          </a:xfrm>
          <a:prstGeom prst="rect">
            <a:avLst/>
          </a:prstGeom>
        </p:spPr>
      </p:pic>
      <p:sp>
        <p:nvSpPr>
          <p:cNvPr id="47" name="Rectangle 46">
            <a:extLst>
              <a:ext uri="{FF2B5EF4-FFF2-40B4-BE49-F238E27FC236}">
                <a16:creationId xmlns:a16="http://schemas.microsoft.com/office/drawing/2014/main" id="{1769ED0C-06E7-7F46-B005-75B0FEB7C386}"/>
              </a:ext>
            </a:extLst>
          </p:cNvPr>
          <p:cNvSpPr/>
          <p:nvPr/>
        </p:nvSpPr>
        <p:spPr>
          <a:xfrm>
            <a:off x="4772512" y="3223629"/>
            <a:ext cx="3022748"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500"/>
              </a:spcAft>
              <a:buClr>
                <a:srgbClr val="363534"/>
              </a:buClr>
              <a:buSzTx/>
              <a:buFontTx/>
              <a:buNone/>
              <a:tabLst/>
              <a:defRPr/>
            </a:pPr>
            <a:r>
              <a:rPr kumimoji="0" lang="en-US" sz="13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sym typeface="Calibri"/>
              </a:rPr>
              <a:t>Example Postsecondary Opportunities</a:t>
            </a:r>
          </a:p>
        </p:txBody>
      </p:sp>
      <p:sp>
        <p:nvSpPr>
          <p:cNvPr id="23" name="Google Shape;163;p1">
            <a:extLst>
              <a:ext uri="{FF2B5EF4-FFF2-40B4-BE49-F238E27FC236}">
                <a16:creationId xmlns:a16="http://schemas.microsoft.com/office/drawing/2014/main" id="{1ACA50DF-1E3A-1C45-A12E-E10648D51069}"/>
              </a:ext>
            </a:extLst>
          </p:cNvPr>
          <p:cNvSpPr txBox="1"/>
          <p:nvPr/>
        </p:nvSpPr>
        <p:spPr>
          <a:xfrm>
            <a:off x="4702818" y="3480391"/>
            <a:ext cx="3144465" cy="2150963"/>
          </a:xfrm>
          <a:prstGeom prst="rect">
            <a:avLst/>
          </a:prstGeom>
          <a:noFill/>
          <a:ln>
            <a:noFill/>
          </a:ln>
        </p:spPr>
        <p:txBody>
          <a:bodyPr spcFirstLastPara="1" wrap="square" lIns="91425" tIns="45700" rIns="91425" bIns="45700" anchor="t" anchorCtr="0">
            <a:noAutofit/>
          </a:bodyPr>
          <a:lstStyle/>
          <a:p>
            <a:pPr marL="114300" marR="0" lvl="0" indent="-114300" algn="l" defTabSz="914400" rtl="0" eaLnBrk="1" fontAlgn="auto" latinLnBrk="0" hangingPunct="1">
              <a:lnSpc>
                <a:spcPts val="1000"/>
              </a:lnSpc>
              <a:spcBef>
                <a:spcPts val="0"/>
              </a:spcBef>
              <a:spcAft>
                <a:spcPts val="0"/>
              </a:spcAft>
              <a:buClr>
                <a:srgbClr val="363534"/>
              </a:buClr>
              <a:buSzTx/>
              <a:buFont typeface="Arial"/>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Associate Degrees</a:t>
            </a:r>
            <a:endParaRPr kumimoji="0"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171450" lvl="0" indent="-171450">
              <a:lnSpc>
                <a:spcPts val="1000"/>
              </a:lnSpc>
              <a:buClr>
                <a:srgbClr val="363534"/>
              </a:buClr>
              <a:buSzPts val="8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Accounting</a:t>
            </a:r>
            <a:endPar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endParaRPr>
          </a:p>
          <a:p>
            <a:pPr marL="171450" lvl="0" indent="-171450">
              <a:lnSpc>
                <a:spcPts val="1000"/>
              </a:lnSpc>
              <a:buClr>
                <a:srgbClr val="363534"/>
              </a:buClr>
              <a:buSzPts val="8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Bookkeeping</a:t>
            </a:r>
          </a:p>
          <a:p>
            <a:pPr marL="114300" lvl="0" indent="-114300">
              <a:lnSpc>
                <a:spcPts val="1000"/>
              </a:lnSpc>
              <a:buClr>
                <a:srgbClr val="363534"/>
              </a:buClr>
              <a:buSzPts val="800"/>
              <a:buFontTx/>
              <a:buChar char="•"/>
              <a:defRPr/>
            </a:pPr>
            <a:endParaRPr kumimoji="0" lang="en-US" sz="7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endParaRPr>
          </a:p>
          <a:p>
            <a:pPr lvl="0">
              <a:lnSpc>
                <a:spcPts val="1000"/>
              </a:lnSpc>
              <a:buClr>
                <a:srgbClr val="363534"/>
              </a:buClr>
              <a:buSzPts val="800"/>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Bachelor’s Degrees</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171450" lvl="0" indent="-171450">
              <a:lnSpc>
                <a:spcPts val="1000"/>
              </a:lnSpc>
              <a:buClr>
                <a:srgbClr val="363534"/>
              </a:buClr>
              <a:buSzPts val="8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Accounting</a:t>
            </a:r>
          </a:p>
          <a:p>
            <a:pPr marL="171450" lvl="0" indent="-171450">
              <a:lnSpc>
                <a:spcPts val="1000"/>
              </a:lnSpc>
              <a:buClr>
                <a:srgbClr val="363534"/>
              </a:buClr>
              <a:buSzPts val="8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Banking and Financial Support Services</a:t>
            </a:r>
          </a:p>
          <a:p>
            <a:pPr marL="114300" lvl="0" indent="-114300">
              <a:lnSpc>
                <a:spcPts val="1000"/>
              </a:lnSpc>
              <a:buClr>
                <a:srgbClr val="363534"/>
              </a:buClr>
              <a:buSzPts val="800"/>
              <a:buFontTx/>
              <a:buChar char="•"/>
              <a:defRPr/>
            </a:pPr>
            <a:endParaRPr kumimoji="0" lang="en-US" sz="7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a:p>
            <a:pPr lvl="0">
              <a:lnSpc>
                <a:spcPts val="1000"/>
              </a:lnSpc>
              <a:buClr>
                <a:srgbClr val="363534"/>
              </a:buClr>
              <a:buSzPts val="800"/>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Master’s, Doctoral, and Professional Degrees</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171450" lvl="0" indent="-171450">
              <a:lnSpc>
                <a:spcPts val="1000"/>
              </a:lnSpc>
              <a:buClr>
                <a:srgbClr val="363534"/>
              </a:buClr>
              <a:buSzPts val="8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Business Administration and Management</a:t>
            </a:r>
          </a:p>
          <a:p>
            <a:pPr marL="171450" lvl="0" indent="-171450">
              <a:lnSpc>
                <a:spcPts val="1000"/>
              </a:lnSpc>
              <a:buClr>
                <a:srgbClr val="363534"/>
              </a:buClr>
              <a:buSzPts val="8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Finance</a:t>
            </a:r>
          </a:p>
          <a:p>
            <a:pPr marL="114300" lvl="0" indent="-114300">
              <a:lnSpc>
                <a:spcPts val="1000"/>
              </a:lnSpc>
              <a:buClr>
                <a:srgbClr val="363534"/>
              </a:buClr>
              <a:buSzPts val="800"/>
              <a:buFontTx/>
              <a:buChar char="•"/>
              <a:defRPr/>
            </a:pPr>
            <a:endParaRPr lang="en-US" sz="7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endParaRPr>
          </a:p>
          <a:p>
            <a:pPr lvl="0">
              <a:lnSpc>
                <a:spcPts val="1000"/>
              </a:lnSpc>
              <a:buClr>
                <a:srgbClr val="363534"/>
              </a:buClr>
              <a:buSzPts val="800"/>
              <a:defRPr/>
            </a:pPr>
            <a:r>
              <a:rPr lang="en-US" sz="900" b="1"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Additional Stackable IBCs/License</a:t>
            </a:r>
          </a:p>
          <a:p>
            <a:pPr marL="171450" lvl="0" indent="-171450">
              <a:lnSpc>
                <a:spcPts val="1000"/>
              </a:lnSpc>
              <a:buClr>
                <a:srgbClr val="363534"/>
              </a:buClr>
              <a:buSzPts val="8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Project Management Professional</a:t>
            </a:r>
          </a:p>
          <a:p>
            <a:pPr marL="171450" lvl="0" indent="-171450">
              <a:lnSpc>
                <a:spcPts val="1000"/>
              </a:lnSpc>
              <a:buClr>
                <a:srgbClr val="363534"/>
              </a:buClr>
              <a:buSzPts val="800"/>
              <a:buFont typeface="Arial" panose="020B0604020202020204" pitchFamily="34" charset="0"/>
              <a:buChar char="•"/>
              <a:defRPr/>
            </a:pP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Property Tax Consultants Service Contract Providers</a:t>
            </a:r>
          </a:p>
          <a:p>
            <a:pPr marL="171450" lvl="0" indent="-171450">
              <a:lnSpc>
                <a:spcPts val="1000"/>
              </a:lnSpc>
              <a:buClr>
                <a:srgbClr val="363534"/>
              </a:buClr>
              <a:buSzPts val="800"/>
              <a:buFont typeface="Arial" panose="020B0604020202020204" pitchFamily="34" charset="0"/>
              <a:buChar char="•"/>
              <a:defRPr/>
            </a:pPr>
            <a:endParaRPr lang="en-US" sz="7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endParaRPr>
          </a:p>
        </p:txBody>
      </p:sp>
      <p:pic>
        <p:nvPicPr>
          <p:cNvPr id="41" name="Picture 40">
            <a:extLst>
              <a:ext uri="{FF2B5EF4-FFF2-40B4-BE49-F238E27FC236}">
                <a16:creationId xmlns:a16="http://schemas.microsoft.com/office/drawing/2014/main" id="{E87636A2-C85C-4446-99E9-B5ACC56AFC8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770772" y="5910068"/>
            <a:ext cx="608182" cy="594360"/>
          </a:xfrm>
          <a:prstGeom prst="rect">
            <a:avLst/>
          </a:prstGeom>
        </p:spPr>
      </p:pic>
      <p:sp>
        <p:nvSpPr>
          <p:cNvPr id="15" name="Rectangle 14">
            <a:extLst>
              <a:ext uri="{FF2B5EF4-FFF2-40B4-BE49-F238E27FC236}">
                <a16:creationId xmlns:a16="http://schemas.microsoft.com/office/drawing/2014/main" id="{015EAF6B-99CE-4B46-8970-C84F35537098}"/>
              </a:ext>
            </a:extLst>
          </p:cNvPr>
          <p:cNvSpPr/>
          <p:nvPr/>
        </p:nvSpPr>
        <p:spPr>
          <a:xfrm>
            <a:off x="5370327" y="6014366"/>
            <a:ext cx="2422060"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accent1"/>
                </a:solidFill>
                <a:effectLst/>
                <a:uLnTx/>
                <a:uFillTx/>
                <a:latin typeface="Calibri" panose="020F0502020204030204" pitchFamily="34" charset="0"/>
                <a:ea typeface="Open Sans Condensed Condensed" pitchFamily="2" charset="0"/>
                <a:cs typeface="Calibri" panose="020F0502020204030204" pitchFamily="34" charset="0"/>
              </a:rPr>
              <a:t>Example Aligned Occupations   </a:t>
            </a:r>
          </a:p>
        </p:txBody>
      </p:sp>
      <p:sp>
        <p:nvSpPr>
          <p:cNvPr id="46" name="Double Bracket 45">
            <a:extLst>
              <a:ext uri="{FF2B5EF4-FFF2-40B4-BE49-F238E27FC236}">
                <a16:creationId xmlns:a16="http://schemas.microsoft.com/office/drawing/2014/main" id="{29723102-B029-6046-AE5F-B64631A4EF05}"/>
              </a:ext>
              <a:ext uri="{C183D7F6-B498-43B3-948B-1728B52AA6E4}">
                <adec:decorative xmlns:adec="http://schemas.microsoft.com/office/drawing/2017/decorative" val="1"/>
              </a:ext>
            </a:extLst>
          </p:cNvPr>
          <p:cNvSpPr/>
          <p:nvPr/>
        </p:nvSpPr>
        <p:spPr>
          <a:xfrm>
            <a:off x="5316955" y="6425276"/>
            <a:ext cx="1899685" cy="794333"/>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ECE42AF-E901-D54D-9617-6AE15DB37D6C}"/>
              </a:ext>
            </a:extLst>
          </p:cNvPr>
          <p:cNvSpPr txBox="1"/>
          <p:nvPr/>
        </p:nvSpPr>
        <p:spPr>
          <a:xfrm>
            <a:off x="5368389" y="6447999"/>
            <a:ext cx="2025367" cy="198601"/>
          </a:xfrm>
          <a:prstGeom prst="rect">
            <a:avLst/>
          </a:prstGeom>
          <a:noFill/>
        </p:spPr>
        <p:txBody>
          <a:bodyPr wrap="square" rtlCol="0">
            <a:noAutofit/>
          </a:bodyPr>
          <a:lstStyle/>
          <a:p>
            <a:pPr lvl="0" defTabSz="1341150">
              <a:buClr>
                <a:prstClr val="black"/>
              </a:buClr>
              <a:buSzPts val="800"/>
              <a:defRPr/>
            </a:pPr>
            <a:r>
              <a:rPr lang="en-US" sz="1100" b="1" i="1"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Tax Preparers </a:t>
            </a:r>
          </a:p>
        </p:txBody>
      </p:sp>
      <p:sp>
        <p:nvSpPr>
          <p:cNvPr id="31" name="TextBox 30">
            <a:extLst>
              <a:ext uri="{FF2B5EF4-FFF2-40B4-BE49-F238E27FC236}">
                <a16:creationId xmlns:a16="http://schemas.microsoft.com/office/drawing/2014/main" id="{6BC50869-F11E-6140-9A7D-20A0EA8F797B}"/>
              </a:ext>
            </a:extLst>
          </p:cNvPr>
          <p:cNvSpPr txBox="1"/>
          <p:nvPr/>
        </p:nvSpPr>
        <p:spPr>
          <a:xfrm>
            <a:off x="5375043" y="6608901"/>
            <a:ext cx="1573603" cy="597722"/>
          </a:xfrm>
          <a:prstGeom prst="rect">
            <a:avLst/>
          </a:prstGeom>
          <a:noFill/>
        </p:spPr>
        <p:txBody>
          <a:bodyPr wrap="square" rtlCol="0">
            <a:noAutofit/>
          </a:bodyPr>
          <a:lstStyle/>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56,956</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898</a:t>
            </a: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14%</a:t>
            </a:r>
          </a:p>
        </p:txBody>
      </p:sp>
      <p:sp>
        <p:nvSpPr>
          <p:cNvPr id="24" name="Double Bracket 23">
            <a:extLst>
              <a:ext uri="{FF2B5EF4-FFF2-40B4-BE49-F238E27FC236}">
                <a16:creationId xmlns:a16="http://schemas.microsoft.com/office/drawing/2014/main" id="{50A56783-826C-0CBF-28A4-0BA1A3692ED9}"/>
              </a:ext>
              <a:ext uri="{C183D7F6-B498-43B3-948B-1728B52AA6E4}">
                <adec:decorative xmlns:adec="http://schemas.microsoft.com/office/drawing/2017/decorative" val="1"/>
              </a:ext>
            </a:extLst>
          </p:cNvPr>
          <p:cNvSpPr/>
          <p:nvPr/>
        </p:nvSpPr>
        <p:spPr>
          <a:xfrm>
            <a:off x="5315684" y="7414238"/>
            <a:ext cx="1899685" cy="792162"/>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E36BA001-F206-34CA-C8D3-8AD7DEECE8F5}"/>
              </a:ext>
            </a:extLst>
          </p:cNvPr>
          <p:cNvSpPr txBox="1"/>
          <p:nvPr/>
        </p:nvSpPr>
        <p:spPr>
          <a:xfrm>
            <a:off x="5382359" y="7436363"/>
            <a:ext cx="2037813" cy="238027"/>
          </a:xfrm>
          <a:prstGeom prst="rect">
            <a:avLst/>
          </a:prstGeom>
          <a:noFill/>
        </p:spPr>
        <p:txBody>
          <a:bodyPr wrap="square" rtlCol="0">
            <a:noAutofit/>
          </a:bodyPr>
          <a:lstStyle/>
          <a:p>
            <a:pPr lvl="0" defTabSz="1341150">
              <a:buClr>
                <a:prstClr val="black"/>
              </a:buClr>
              <a:buSzPts val="800"/>
              <a:defRPr/>
            </a:pPr>
            <a:r>
              <a:rPr lang="en-US" sz="1100" b="1" i="1"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Accountants</a:t>
            </a:r>
            <a:r>
              <a:rPr lang="en-US" sz="1100" b="1" i="1"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 </a:t>
            </a:r>
            <a:r>
              <a:rPr lang="en-US" sz="1100" b="1" i="1"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and</a:t>
            </a:r>
            <a:r>
              <a:rPr lang="en-US" sz="1100" b="1" i="1"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 </a:t>
            </a:r>
            <a:r>
              <a:rPr lang="en-US" sz="1100" b="1" i="1"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Auditors</a:t>
            </a:r>
            <a:br>
              <a:rPr lang="en-US" sz="1100" b="1" i="1"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br>
            <a:endParaRPr kumimoji="0" lang="en-US" sz="1100" b="1" i="1" u="none" strike="noStrike" kern="1200" cap="none" spc="0" normalizeH="0" baseline="0" noProof="0" dirty="0">
              <a:ln>
                <a:noFill/>
              </a:ln>
              <a:solidFill>
                <a:srgbClr val="012169"/>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850E7ACB-66EF-CAA8-771B-327E48032D7F}"/>
              </a:ext>
            </a:extLst>
          </p:cNvPr>
          <p:cNvSpPr txBox="1"/>
          <p:nvPr/>
        </p:nvSpPr>
        <p:spPr>
          <a:xfrm>
            <a:off x="5373774" y="7595044"/>
            <a:ext cx="1699492" cy="571691"/>
          </a:xfrm>
          <a:prstGeom prst="rect">
            <a:avLst/>
          </a:prstGeom>
          <a:noFill/>
        </p:spPr>
        <p:txBody>
          <a:bodyPr wrap="square" rtlCol="0">
            <a:noAutofit/>
          </a:bodyPr>
          <a:lstStyle/>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$78,022</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12,989</a:t>
            </a:r>
          </a:p>
          <a:p>
            <a:pPr lvl="0" defTabSz="1341150">
              <a:lnSpc>
                <a:spcPts val="1250"/>
              </a:lnSpc>
              <a:buClr>
                <a:prstClr val="black"/>
              </a:buClr>
              <a:buSzPts val="800"/>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20</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endParaRPr kumimoji="0" lang="en-US" sz="900" b="1" i="1" u="none" strike="noStrike" kern="1200" cap="none" spc="0" normalizeH="0" baseline="0" noProof="0" dirty="0">
              <a:ln>
                <a:noFill/>
              </a:ln>
              <a:solidFill>
                <a:srgbClr val="3863AF"/>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45" name="Double Bracket 44">
            <a:extLst>
              <a:ext uri="{FF2B5EF4-FFF2-40B4-BE49-F238E27FC236}">
                <a16:creationId xmlns:a16="http://schemas.microsoft.com/office/drawing/2014/main" id="{3BA72D32-C034-BD46-AA07-443AFE5B1384}"/>
              </a:ext>
              <a:ext uri="{C183D7F6-B498-43B3-948B-1728B52AA6E4}">
                <adec:decorative xmlns:adec="http://schemas.microsoft.com/office/drawing/2017/decorative" val="1"/>
              </a:ext>
            </a:extLst>
          </p:cNvPr>
          <p:cNvSpPr/>
          <p:nvPr/>
        </p:nvSpPr>
        <p:spPr>
          <a:xfrm>
            <a:off x="5304255" y="7291050"/>
            <a:ext cx="1899686" cy="1060541"/>
          </a:xfrm>
          <a:prstGeom prst="bracketPair">
            <a:avLst/>
          </a:prstGeom>
          <a:noFill/>
        </p:spPr>
        <p:txBody>
          <a:bodyPr wrap="square" rtlCol="0">
            <a:noAutofit/>
          </a:bodyPr>
          <a:lstStyle/>
          <a:p>
            <a:pPr defTabSz="1341150">
              <a:buClr>
                <a:prstClr val="black"/>
              </a:buClr>
              <a:buSzPts val="800"/>
            </a:pPr>
            <a:endParaRPr lang="en-US" sz="1100" b="1" i="1">
              <a:solidFill>
                <a:schemeClr val="accent5"/>
              </a:solidFill>
              <a:latin typeface="Calibri" panose="020F0502020204030204" pitchFamily="34" charset="0"/>
              <a:ea typeface="Open Sans Semibold" panose="020B060603050402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9C215D3E-B4C3-D846-AA02-4E77213044A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42402" y="2202371"/>
            <a:ext cx="610355" cy="596483"/>
          </a:xfrm>
          <a:prstGeom prst="rect">
            <a:avLst/>
          </a:prstGeom>
        </p:spPr>
      </p:pic>
      <p:sp>
        <p:nvSpPr>
          <p:cNvPr id="32" name="Double Bracket 31">
            <a:extLst>
              <a:ext uri="{FF2B5EF4-FFF2-40B4-BE49-F238E27FC236}">
                <a16:creationId xmlns:a16="http://schemas.microsoft.com/office/drawing/2014/main" id="{C158C378-9848-B245-98F2-BA389079EE25}"/>
              </a:ext>
              <a:ext uri="{C183D7F6-B498-43B3-948B-1728B52AA6E4}">
                <adec:decorative xmlns:adec="http://schemas.microsoft.com/office/drawing/2017/decorative" val="1"/>
              </a:ext>
            </a:extLst>
          </p:cNvPr>
          <p:cNvSpPr/>
          <p:nvPr/>
        </p:nvSpPr>
        <p:spPr>
          <a:xfrm>
            <a:off x="5315685" y="8402368"/>
            <a:ext cx="1901952" cy="798441"/>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86836B01-57B0-8443-920B-F0A28CAAA2E7}"/>
              </a:ext>
            </a:extLst>
          </p:cNvPr>
          <p:cNvSpPr txBox="1"/>
          <p:nvPr/>
        </p:nvSpPr>
        <p:spPr>
          <a:xfrm>
            <a:off x="5379296" y="8431059"/>
            <a:ext cx="2019159" cy="198601"/>
          </a:xfrm>
          <a:prstGeom prst="rect">
            <a:avLst/>
          </a:prstGeom>
          <a:noFill/>
        </p:spPr>
        <p:txBody>
          <a:bodyPr wrap="square" rtlCol="0">
            <a:noAutofit/>
          </a:bodyPr>
          <a:lstStyle/>
          <a:p>
            <a:pPr lvl="0" defTabSz="1341150">
              <a:buClr>
                <a:prstClr val="black"/>
              </a:buClr>
              <a:buSzPts val="800"/>
              <a:defRPr/>
            </a:pPr>
            <a:r>
              <a:rPr kumimoji="0" lang="en-US" sz="1100" b="1" i="1" u="none" strike="noStrike" kern="1200" cap="none" spc="0" normalizeH="0" baseline="0" noProof="0" dirty="0">
                <a:ln>
                  <a:noFill/>
                </a:ln>
                <a:solidFill>
                  <a:schemeClr val="accent5"/>
                </a:solidFill>
                <a:effectLst/>
                <a:uLnTx/>
                <a:uFillTx/>
                <a:latin typeface="Calibri" panose="020F0502020204030204" pitchFamily="34" charset="0"/>
                <a:ea typeface="Open Sans Semibold" panose="020B0606030504020204" pitchFamily="34" charset="0"/>
                <a:cs typeface="Calibri" panose="020F0502020204030204" pitchFamily="34" charset="0"/>
              </a:rPr>
              <a:t>Personal Financial Advisors</a:t>
            </a:r>
          </a:p>
        </p:txBody>
      </p:sp>
      <p:sp>
        <p:nvSpPr>
          <p:cNvPr id="38" name="TextBox 37">
            <a:extLst>
              <a:ext uri="{FF2B5EF4-FFF2-40B4-BE49-F238E27FC236}">
                <a16:creationId xmlns:a16="http://schemas.microsoft.com/office/drawing/2014/main" id="{0CF72ED8-415F-D540-AFCF-1D88EE060DD3}"/>
              </a:ext>
            </a:extLst>
          </p:cNvPr>
          <p:cNvSpPr txBox="1"/>
          <p:nvPr/>
        </p:nvSpPr>
        <p:spPr>
          <a:xfrm>
            <a:off x="5370327" y="8588981"/>
            <a:ext cx="1478512" cy="557647"/>
          </a:xfrm>
          <a:prstGeom prst="rect">
            <a:avLst/>
          </a:prstGeom>
          <a:noFill/>
        </p:spPr>
        <p:txBody>
          <a:bodyPr wrap="square" rtlCol="0">
            <a:noAutofit/>
          </a:bodyPr>
          <a:lstStyle/>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$77,605</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lvl="0" defTabSz="1341150">
              <a:lnSpc>
                <a:spcPts val="1250"/>
              </a:lnSpc>
              <a:buClr>
                <a:prstClr val="black"/>
              </a:buClr>
              <a:buSzPts val="800"/>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1,877</a:t>
            </a: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21%</a:t>
            </a:r>
          </a:p>
        </p:txBody>
      </p:sp>
      <p:pic>
        <p:nvPicPr>
          <p:cNvPr id="37" name="Google Shape;171;p1" descr="TEA Logo">
            <a:extLst>
              <a:ext uri="{FF2B5EF4-FFF2-40B4-BE49-F238E27FC236}">
                <a16:creationId xmlns:a16="http://schemas.microsoft.com/office/drawing/2014/main" id="{F1D9B042-B00B-E342-917C-8358BF8F9561}"/>
              </a:ext>
            </a:extLst>
          </p:cNvPr>
          <p:cNvPicPr preferRelativeResize="0"/>
          <p:nvPr/>
        </p:nvPicPr>
        <p:blipFill rotWithShape="1">
          <a:blip r:embed="rId10">
            <a:alphaModFix/>
          </a:blip>
          <a:srcRect/>
          <a:stretch/>
        </p:blipFill>
        <p:spPr>
          <a:xfrm>
            <a:off x="96353" y="9640677"/>
            <a:ext cx="705086" cy="352543"/>
          </a:xfrm>
          <a:prstGeom prst="rect">
            <a:avLst/>
          </a:prstGeom>
          <a:noFill/>
          <a:ln>
            <a:noFill/>
          </a:ln>
        </p:spPr>
      </p:pic>
      <p:sp>
        <p:nvSpPr>
          <p:cNvPr id="3" name="TextBox 2">
            <a:extLst>
              <a:ext uri="{FF2B5EF4-FFF2-40B4-BE49-F238E27FC236}">
                <a16:creationId xmlns:a16="http://schemas.microsoft.com/office/drawing/2014/main" id="{A70F6E95-8003-B142-A9FC-04557A922F61}"/>
              </a:ext>
            </a:extLst>
          </p:cNvPr>
          <p:cNvSpPr txBox="1"/>
          <p:nvPr/>
        </p:nvSpPr>
        <p:spPr>
          <a:xfrm>
            <a:off x="790411" y="9663061"/>
            <a:ext cx="3754879" cy="307777"/>
          </a:xfrm>
          <a:prstGeom prst="rect">
            <a:avLst/>
          </a:prstGeom>
          <a:noFill/>
        </p:spPr>
        <p:txBody>
          <a:bodyPr wrap="square" rtlCol="0">
            <a:spAutoFit/>
          </a:bodyPr>
          <a:lstStyle/>
          <a:p>
            <a:r>
              <a:rPr lang="en-US" sz="700" i="1" dirty="0">
                <a:solidFill>
                  <a:schemeClr val="accent1"/>
                </a:solidFill>
                <a:latin typeface="Calibri" panose="020F0502020204030204" pitchFamily="34" charset="0"/>
                <a:ea typeface="Open Sans ExtraBold" panose="020B0606030504020204" pitchFamily="34" charset="0"/>
                <a:cs typeface="Calibri" panose="020F0502020204030204" pitchFamily="34" charset="0"/>
              </a:rPr>
              <a:t>Successful completion of the Accounting and Financial Services program of study will fulfill requirements of the Business and Industry endorsement. </a:t>
            </a:r>
          </a:p>
        </p:txBody>
      </p:sp>
      <p:sp>
        <p:nvSpPr>
          <p:cNvPr id="18" name="TextBox 17">
            <a:extLst>
              <a:ext uri="{FF2B5EF4-FFF2-40B4-BE49-F238E27FC236}">
                <a16:creationId xmlns:a16="http://schemas.microsoft.com/office/drawing/2014/main" id="{E771938A-B2E8-FB96-93FB-C0733FFFA481}"/>
              </a:ext>
            </a:extLst>
          </p:cNvPr>
          <p:cNvSpPr txBox="1"/>
          <p:nvPr/>
        </p:nvSpPr>
        <p:spPr>
          <a:xfrm>
            <a:off x="4668235" y="9345837"/>
            <a:ext cx="3754879" cy="184666"/>
          </a:xfrm>
          <a:prstGeom prst="rect">
            <a:avLst/>
          </a:prstGeom>
          <a:noFill/>
        </p:spPr>
        <p:txBody>
          <a:bodyPr wrap="square" rtlCol="0">
            <a:spAutoFit/>
          </a:bodyPr>
          <a:lstStyle/>
          <a:p>
            <a:r>
              <a:rPr lang="en-US" sz="600" b="0" i="0" u="none" strike="noStrike" dirty="0">
                <a:solidFill>
                  <a:srgbClr val="000000"/>
                </a:solidFill>
                <a:effectLst/>
              </a:rPr>
              <a:t>Data Source: TexasWages, Texas Workforce Commission. Retrieved 3/8/2024..</a:t>
            </a:r>
            <a:endParaRPr lang="en-US" sz="600" dirty="0">
              <a:solidFill>
                <a:schemeClr val="tx2"/>
              </a:solidFill>
              <a:ea typeface="Open Sans Light" panose="020B0606030504020204" pitchFamily="34" charset="0"/>
              <a:cs typeface="Calibri" panose="020F0502020204030204" pitchFamily="34" charset="0"/>
            </a:endParaRPr>
          </a:p>
        </p:txBody>
      </p:sp>
      <p:pic>
        <p:nvPicPr>
          <p:cNvPr id="13" name="Picture 12" descr="QR Code">
            <a:extLst>
              <a:ext uri="{FF2B5EF4-FFF2-40B4-BE49-F238E27FC236}">
                <a16:creationId xmlns:a16="http://schemas.microsoft.com/office/drawing/2014/main" id="{AF03FE6E-AA49-984F-8869-EA4D3B32F916}"/>
              </a:ext>
              <a:ext uri="{C183D7F6-B498-43B3-948B-1728B52AA6E4}">
                <adec:decorative xmlns:adec="http://schemas.microsoft.com/office/drawing/2017/decorative" val="0"/>
              </a:ext>
            </a:extLst>
          </p:cNvPr>
          <p:cNvPicPr>
            <a:picLocks noChangeAspect="1"/>
          </p:cNvPicPr>
          <p:nvPr/>
        </p:nvPicPr>
        <p:blipFill rotWithShape="1">
          <a:blip r:embed="rId11"/>
          <a:srcRect l="18856" t="15627" r="19491" b="23971"/>
          <a:stretch/>
        </p:blipFill>
        <p:spPr>
          <a:xfrm>
            <a:off x="4725770" y="9496939"/>
            <a:ext cx="503990" cy="493776"/>
          </a:xfrm>
          <a:prstGeom prst="rect">
            <a:avLst/>
          </a:prstGeom>
        </p:spPr>
      </p:pic>
      <p:sp>
        <p:nvSpPr>
          <p:cNvPr id="43" name="TextBox 42">
            <a:extLst>
              <a:ext uri="{FF2B5EF4-FFF2-40B4-BE49-F238E27FC236}">
                <a16:creationId xmlns:a16="http://schemas.microsoft.com/office/drawing/2014/main" id="{D7CE7F4C-068A-2546-9291-E776EDA7D48E}"/>
              </a:ext>
            </a:extLst>
          </p:cNvPr>
          <p:cNvSpPr txBox="1"/>
          <p:nvPr/>
        </p:nvSpPr>
        <p:spPr>
          <a:xfrm>
            <a:off x="5170783" y="9491980"/>
            <a:ext cx="2343110" cy="519886"/>
          </a:xfrm>
          <a:prstGeom prst="rect">
            <a:avLst/>
          </a:prstGeom>
          <a:noFill/>
        </p:spPr>
        <p:txBody>
          <a:bodyPr wrap="square" rtlCol="0">
            <a:spAutoFit/>
          </a:bodyPr>
          <a:lstStyle/>
          <a:p>
            <a:pPr>
              <a:lnSpc>
                <a:spcPct val="108000"/>
              </a:lnSpc>
            </a:pPr>
            <a:r>
              <a:rPr lang="en-US" sz="800" i="1" dirty="0">
                <a:solidFill>
                  <a:schemeClr val="tx2"/>
                </a:solidFill>
                <a:latin typeface="Calibri" panose="020F0502020204030204" pitchFamily="34" charset="0"/>
                <a:ea typeface="Open Sans ExtraBold" panose="020B0606030504020204" pitchFamily="34" charset="0"/>
                <a:cs typeface="Calibri" panose="020F0502020204030204" pitchFamily="34" charset="0"/>
              </a:rPr>
              <a:t>For more information visit: </a:t>
            </a:r>
            <a:r>
              <a:rPr lang="en-US" sz="600" dirty="0">
                <a:solidFill>
                  <a:schemeClr val="tx2"/>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https://tea.texas.gov/academics/college-career-and-military-prep/career-and-technical-education/programs-of-study-additional-resources</a:t>
            </a:r>
            <a:endParaRPr lang="en-US" sz="800" i="1" dirty="0">
              <a:solidFill>
                <a:schemeClr val="tx2"/>
              </a:solidFill>
              <a:latin typeface="Calibri" panose="020F0502020204030204" pitchFamily="34" charset="0"/>
              <a:ea typeface="Open Sans ExtraBold" panose="020B060603050402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FD0782F0-3798-2F45-BD54-7A27C3557BA4}"/>
              </a:ext>
              <a:ext uri="{C183D7F6-B498-43B3-948B-1728B52AA6E4}">
                <adec:decorative xmlns:adec="http://schemas.microsoft.com/office/drawing/2017/decorative" val="1"/>
              </a:ext>
            </a:extLst>
          </p:cNvPr>
          <p:cNvSpPr/>
          <p:nvPr/>
        </p:nvSpPr>
        <p:spPr>
          <a:xfrm rot="16200000">
            <a:off x="5936574" y="8223572"/>
            <a:ext cx="3361882" cy="307777"/>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chemeClr val="bg1"/>
                </a:solidFill>
                <a:effectLst/>
                <a:uLnTx/>
                <a:uFillTx/>
                <a:latin typeface="Calibri" panose="020F0502020204030204" pitchFamily="34" charset="0"/>
                <a:ea typeface="Open Sans Semibold" panose="020B0606030504020204" pitchFamily="34" charset="0"/>
                <a:cs typeface="Calibri" panose="020F0502020204030204" pitchFamily="34" charset="0"/>
              </a:rPr>
              <a:t>Accounting and Financial Services</a:t>
            </a:r>
          </a:p>
        </p:txBody>
      </p:sp>
    </p:spTree>
    <p:extLst>
      <p:ext uri="{BB962C8B-B14F-4D97-AF65-F5344CB8AC3E}">
        <p14:creationId xmlns:p14="http://schemas.microsoft.com/office/powerpoint/2010/main" val="4075348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ound Diagonal Corner Rectangle 26">
            <a:extLst>
              <a:ext uri="{FF2B5EF4-FFF2-40B4-BE49-F238E27FC236}">
                <a16:creationId xmlns:a16="http://schemas.microsoft.com/office/drawing/2014/main" id="{9A3D5DD4-E003-4F04-BE58-F665022C5E79}"/>
              </a:ext>
              <a:ext uri="{C183D7F6-B498-43B3-948B-1728B52AA6E4}">
                <adec:decorative xmlns:adec="http://schemas.microsoft.com/office/drawing/2017/decorative" val="1"/>
              </a:ext>
            </a:extLst>
          </p:cNvPr>
          <p:cNvSpPr/>
          <p:nvPr/>
        </p:nvSpPr>
        <p:spPr>
          <a:xfrm rot="16200000">
            <a:off x="-101319" y="5356141"/>
            <a:ext cx="1126254" cy="411242"/>
          </a:xfrm>
          <a:prstGeom prst="round2DiagRect">
            <a:avLst/>
          </a:prstGeom>
          <a:solidFill>
            <a:srgbClr val="36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73" name="Title 3">
            <a:extLst>
              <a:ext uri="{FF2B5EF4-FFF2-40B4-BE49-F238E27FC236}">
                <a16:creationId xmlns:a16="http://schemas.microsoft.com/office/drawing/2014/main" id="{526F35B9-4163-464C-AA6F-FB56BC356333}"/>
              </a:ext>
              <a:ext uri="{C183D7F6-B498-43B3-948B-1728B52AA6E4}">
                <adec:decorative xmlns:adec="http://schemas.microsoft.com/office/drawing/2017/decorative" val="1"/>
              </a:ext>
            </a:extLst>
          </p:cNvPr>
          <p:cNvSpPr>
            <a:spLocks noGrp="1"/>
          </p:cNvSpPr>
          <p:nvPr>
            <p:ph type="ctrTitle"/>
          </p:nvPr>
        </p:nvSpPr>
        <p:spPr>
          <a:xfrm>
            <a:off x="971550" y="48066"/>
            <a:ext cx="5829300" cy="141335"/>
          </a:xfrm>
        </p:spPr>
        <p:txBody>
          <a:bodyPr>
            <a:noAutofit/>
          </a:bodyPr>
          <a:lstStyle/>
          <a:p>
            <a:r>
              <a:rPr lang="en-US" sz="7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Statewide Program of Study: </a:t>
            </a:r>
            <a:r>
              <a:rPr lang="en-US" sz="700" b="1" i="1" kern="1200" dirty="0">
                <a:solidFill>
                  <a:schemeClr val="bg1"/>
                </a:solidFill>
                <a:effectLst/>
                <a:latin typeface="+mj-lt"/>
                <a:ea typeface="+mj-ea"/>
                <a:cs typeface="+mj-cs"/>
              </a:rPr>
              <a:t>Accounting and Financial Services </a:t>
            </a:r>
            <a:r>
              <a:rPr lang="en-US" sz="7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Page 2</a:t>
            </a:r>
            <a:endParaRPr lang="en-US" sz="700" dirty="0">
              <a:solidFill>
                <a:schemeClr val="bg1"/>
              </a:solidFill>
            </a:endParaRPr>
          </a:p>
        </p:txBody>
      </p:sp>
      <p:sp>
        <p:nvSpPr>
          <p:cNvPr id="39" name="TextBox 38">
            <a:extLst>
              <a:ext uri="{FF2B5EF4-FFF2-40B4-BE49-F238E27FC236}">
                <a16:creationId xmlns:a16="http://schemas.microsoft.com/office/drawing/2014/main" id="{0D82E2C1-5515-FC4E-B6F2-EB16D6F05320}"/>
              </a:ext>
            </a:extLst>
          </p:cNvPr>
          <p:cNvSpPr txBox="1"/>
          <p:nvPr/>
        </p:nvSpPr>
        <p:spPr>
          <a:xfrm>
            <a:off x="1364160" y="122977"/>
            <a:ext cx="6392254" cy="400110"/>
          </a:xfrm>
          <a:prstGeom prst="rect">
            <a:avLst/>
          </a:prstGeom>
          <a:noFill/>
        </p:spPr>
        <p:txBody>
          <a:bodyPr wrap="square" rtlCol="0">
            <a:spAutoFit/>
          </a:bodyPr>
          <a:lstStyle/>
          <a:p>
            <a:pPr lvl="0">
              <a:spcAft>
                <a:spcPts val="300"/>
              </a:spcAft>
              <a:defRPr/>
            </a:pPr>
            <a:r>
              <a:rPr lang="en-US" sz="2000" b="1" dirty="0">
                <a:solidFill>
                  <a:schemeClr val="accent1"/>
                </a:solidFill>
                <a:latin typeface="Calibri" panose="020F0502020204030204" pitchFamily="34" charset="0"/>
                <a:ea typeface="Open Sans Condensed Condensed" pitchFamily="2" charset="0"/>
                <a:cs typeface="Calibri" panose="020F0502020204030204" pitchFamily="34" charset="0"/>
              </a:rPr>
              <a:t>Business, Marketing, and Finance Career Cluster</a:t>
            </a:r>
          </a:p>
        </p:txBody>
      </p:sp>
      <p:sp>
        <p:nvSpPr>
          <p:cNvPr id="41" name="TextBox 40">
            <a:extLst>
              <a:ext uri="{FF2B5EF4-FFF2-40B4-BE49-F238E27FC236}">
                <a16:creationId xmlns:a16="http://schemas.microsoft.com/office/drawing/2014/main" id="{016FFF59-FA5E-994D-8DE3-7298E5ADA69E}"/>
              </a:ext>
            </a:extLst>
          </p:cNvPr>
          <p:cNvSpPr txBox="1"/>
          <p:nvPr/>
        </p:nvSpPr>
        <p:spPr>
          <a:xfrm>
            <a:off x="1377495" y="482143"/>
            <a:ext cx="6392254" cy="353943"/>
          </a:xfrm>
          <a:prstGeom prst="rect">
            <a:avLst/>
          </a:prstGeom>
          <a:noFill/>
        </p:spPr>
        <p:txBody>
          <a:bodyPr wrap="square" rtlCol="0">
            <a:spAutoFit/>
          </a:bodyPr>
          <a:lstStyle/>
          <a:p>
            <a:pPr lvl="0">
              <a:spcAft>
                <a:spcPts val="300"/>
              </a:spcAft>
              <a:defRPr/>
            </a:pPr>
            <a:r>
              <a:rPr kumimoji="0" lang="en-US" sz="1700" b="1" i="1" u="none" strike="noStrike" kern="1200" cap="none" spc="0" normalizeH="0" baseline="0" noProof="0" dirty="0">
                <a:ln>
                  <a:noFill/>
                </a:ln>
                <a:solidFill>
                  <a:srgbClr val="363534"/>
                </a:solidFill>
                <a:effectLst/>
                <a:uLnTx/>
                <a:uFillTx/>
                <a:latin typeface="Calibri" panose="020F0502020204030204" pitchFamily="34" charset="0"/>
                <a:ea typeface="Open Sans Semibold" panose="020B0606030504020204" pitchFamily="34" charset="0"/>
                <a:cs typeface="Calibri" panose="020F0502020204030204" pitchFamily="34" charset="0"/>
              </a:rPr>
              <a:t>Statewide Program of Study: </a:t>
            </a:r>
            <a:r>
              <a:rPr kumimoji="0" lang="en-US" sz="1700" b="1" i="1" u="none" strike="noStrike" kern="1200" cap="none" spc="0" normalizeH="0" baseline="0" noProof="0" dirty="0">
                <a:ln>
                  <a:noFill/>
                </a:ln>
                <a:solidFill>
                  <a:schemeClr val="accent1"/>
                </a:solidFill>
                <a:effectLst/>
                <a:uLnTx/>
                <a:uFillTx/>
                <a:latin typeface="Calibri" panose="020F0502020204030204" pitchFamily="34" charset="0"/>
                <a:ea typeface="Open Sans Semibold" panose="020B0606030504020204" pitchFamily="34" charset="0"/>
                <a:cs typeface="Calibri" panose="020F0502020204030204" pitchFamily="34" charset="0"/>
              </a:rPr>
              <a:t>Accounting and Financial Services </a:t>
            </a:r>
          </a:p>
        </p:txBody>
      </p:sp>
      <p:sp>
        <p:nvSpPr>
          <p:cNvPr id="2" name="TextBox 1">
            <a:extLst>
              <a:ext uri="{FF2B5EF4-FFF2-40B4-BE49-F238E27FC236}">
                <a16:creationId xmlns:a16="http://schemas.microsoft.com/office/drawing/2014/main" id="{53CAAE19-98A7-CE4E-903C-01D19008C594}"/>
              </a:ext>
            </a:extLst>
          </p:cNvPr>
          <p:cNvSpPr txBox="1"/>
          <p:nvPr/>
        </p:nvSpPr>
        <p:spPr>
          <a:xfrm>
            <a:off x="-996" y="1115864"/>
            <a:ext cx="7772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5"/>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Course Information</a:t>
            </a:r>
            <a:endParaRPr kumimoji="0" lang="en-US" b="0" i="0" u="none" strike="noStrike" kern="1200" cap="none" spc="0" normalizeH="0" baseline="0" noProof="0" dirty="0">
              <a:ln>
                <a:noFill/>
              </a:ln>
              <a:solidFill>
                <a:schemeClr val="accent5"/>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
        <p:nvSpPr>
          <p:cNvPr id="4" name="Round Diagonal Corner Rectangle 3">
            <a:extLst>
              <a:ext uri="{FF2B5EF4-FFF2-40B4-BE49-F238E27FC236}">
                <a16:creationId xmlns:a16="http://schemas.microsoft.com/office/drawing/2014/main" id="{1FC84E31-D3E9-4645-AA27-E5CE8D61FC16}"/>
              </a:ext>
              <a:ext uri="{C183D7F6-B498-43B3-948B-1728B52AA6E4}">
                <adec:decorative xmlns:adec="http://schemas.microsoft.com/office/drawing/2017/decorative" val="1"/>
              </a:ext>
            </a:extLst>
          </p:cNvPr>
          <p:cNvSpPr/>
          <p:nvPr/>
        </p:nvSpPr>
        <p:spPr>
          <a:xfrm rot="16200000">
            <a:off x="-129155" y="1934255"/>
            <a:ext cx="1126254" cy="411242"/>
          </a:xfrm>
          <a:prstGeom prst="round2DiagRect">
            <a:avLst/>
          </a:prstGeom>
          <a:solidFill>
            <a:srgbClr val="012169"/>
          </a:solidFill>
          <a:ln>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35" name="Google Shape;187;p2">
            <a:extLst>
              <a:ext uri="{FF2B5EF4-FFF2-40B4-BE49-F238E27FC236}">
                <a16:creationId xmlns:a16="http://schemas.microsoft.com/office/drawing/2014/main" id="{1C3E5367-D893-F547-8939-44BE478A0AB2}"/>
              </a:ext>
            </a:extLst>
          </p:cNvPr>
          <p:cNvSpPr txBox="1"/>
          <p:nvPr/>
        </p:nvSpPr>
        <p:spPr>
          <a:xfrm rot="16200000">
            <a:off x="-51769" y="2023614"/>
            <a:ext cx="1013698"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1</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38" name="Google Shape;188;p2">
            <a:extLst>
              <a:ext uri="{FF2B5EF4-FFF2-40B4-BE49-F238E27FC236}">
                <a16:creationId xmlns:a16="http://schemas.microsoft.com/office/drawing/2014/main" id="{E5FD0F7F-C689-CC49-A3D9-1F6883E368B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16341472"/>
              </p:ext>
            </p:extLst>
          </p:nvPr>
        </p:nvGraphicFramePr>
        <p:xfrm>
          <a:off x="817544" y="1577897"/>
          <a:ext cx="6437376" cy="110643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3903870355"/>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extLst>
                  <a:ext uri="{0D108BD9-81ED-4DB2-BD59-A6C34878D82A}">
                    <a16:rowId xmlns:a16="http://schemas.microsoft.com/office/drawing/2014/main" val="10000"/>
                  </a:ext>
                </a:extLst>
              </a:tr>
              <a:tr h="0">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Business Information Management I*</a:t>
                      </a: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13011400 (1 credit)</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lang="en-US"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 </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Touch System Data Entry</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1790228"/>
                  </a:ext>
                </a:extLst>
              </a:tr>
            </a:tbl>
          </a:graphicData>
        </a:graphic>
      </p:graphicFrame>
      <p:sp>
        <p:nvSpPr>
          <p:cNvPr id="21" name="Round Diagonal Corner Rectangle 20">
            <a:extLst>
              <a:ext uri="{FF2B5EF4-FFF2-40B4-BE49-F238E27FC236}">
                <a16:creationId xmlns:a16="http://schemas.microsoft.com/office/drawing/2014/main" id="{02FF7C61-5889-014E-A200-83B321531DD7}"/>
              </a:ext>
              <a:ext uri="{C183D7F6-B498-43B3-948B-1728B52AA6E4}">
                <adec:decorative xmlns:adec="http://schemas.microsoft.com/office/drawing/2017/decorative" val="1"/>
              </a:ext>
            </a:extLst>
          </p:cNvPr>
          <p:cNvSpPr/>
          <p:nvPr/>
        </p:nvSpPr>
        <p:spPr>
          <a:xfrm rot="16200000">
            <a:off x="-129155" y="3546355"/>
            <a:ext cx="1126254" cy="411242"/>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23" name="Google Shape;187;p2">
            <a:extLst>
              <a:ext uri="{FF2B5EF4-FFF2-40B4-BE49-F238E27FC236}">
                <a16:creationId xmlns:a16="http://schemas.microsoft.com/office/drawing/2014/main" id="{637971F6-B1B7-A64D-BA50-C97F2DEE90C7}"/>
              </a:ext>
            </a:extLst>
          </p:cNvPr>
          <p:cNvSpPr txBox="1"/>
          <p:nvPr/>
        </p:nvSpPr>
        <p:spPr>
          <a:xfrm rot="16200000">
            <a:off x="-27846" y="3541830"/>
            <a:ext cx="1013698" cy="307736"/>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2</a:t>
            </a:r>
            <a:endParaRPr kumimoji="0" sz="1400" b="0" i="0" u="none" strike="noStrike" kern="1200" cap="none" spc="0" normalizeH="0" baseline="0" noProof="0" dirty="0">
              <a:ln>
                <a:noFill/>
              </a:ln>
              <a:solidFill>
                <a:schemeClr val="bg1"/>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55" name="Google Shape;188;p2">
            <a:extLst>
              <a:ext uri="{FF2B5EF4-FFF2-40B4-BE49-F238E27FC236}">
                <a16:creationId xmlns:a16="http://schemas.microsoft.com/office/drawing/2014/main" id="{C8ABB4AB-0B72-794F-BE18-FF28BD9BDE4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86812328"/>
              </p:ext>
            </p:extLst>
          </p:nvPr>
        </p:nvGraphicFramePr>
        <p:xfrm>
          <a:off x="817544" y="3204378"/>
          <a:ext cx="6437376" cy="110643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1330543124"/>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0">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Accounting I</a:t>
                      </a:r>
                    </a:p>
                    <a:p>
                      <a:pPr marL="0" marR="0" lvl="0" indent="0" algn="l" rtl="0">
                        <a:spcBef>
                          <a:spcPts val="0"/>
                        </a:spcBef>
                        <a:spcAft>
                          <a:spcPts val="0"/>
                        </a:spcAft>
                        <a:buClr>
                          <a:schemeClr val="dk1"/>
                        </a:buClr>
                        <a:buSzPts val="1000"/>
                        <a:buFont typeface="Calibri"/>
                        <a:buNone/>
                      </a:pPr>
                      <a:r>
                        <a:rPr kumimoji="0" lang="en-US" sz="10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13016600 (1 credit)</a:t>
                      </a:r>
                      <a:endParaRPr kumimoji="0" lang="en-US" sz="10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 </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Principles of Business, Marketing, and Finance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208445"/>
                  </a:ext>
                </a:extLst>
              </a:tr>
            </a:tbl>
          </a:graphicData>
        </a:graphic>
      </p:graphicFrame>
      <p:sp>
        <p:nvSpPr>
          <p:cNvPr id="72" name="TextBox 71">
            <a:extLst>
              <a:ext uri="{FF2B5EF4-FFF2-40B4-BE49-F238E27FC236}">
                <a16:creationId xmlns:a16="http://schemas.microsoft.com/office/drawing/2014/main" id="{71D09B68-BDB8-5C46-B0D4-323B0D03553B}"/>
              </a:ext>
            </a:extLst>
          </p:cNvPr>
          <p:cNvSpPr txBox="1"/>
          <p:nvPr/>
        </p:nvSpPr>
        <p:spPr>
          <a:xfrm>
            <a:off x="734522" y="8357561"/>
            <a:ext cx="6433444" cy="220573"/>
          </a:xfrm>
          <a:prstGeom prst="rect">
            <a:avLst/>
          </a:prstGeom>
          <a:noFill/>
        </p:spPr>
        <p:txBody>
          <a:bodyPr wrap="square" rtlCol="0">
            <a:spAutoFit/>
          </a:bodyPr>
          <a:lstStyle/>
          <a:p>
            <a:pPr>
              <a:lnSpc>
                <a:spcPts val="960"/>
              </a:lnSpc>
              <a:defRPr/>
            </a:pPr>
            <a:r>
              <a:rPr lang="en-US" sz="800" i="1"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 Indicates course is included in more than one program of study.                        </a:t>
            </a:r>
            <a:endParaRPr kumimoji="0" lang="en-US" sz="800" b="0" i="1" u="none" strike="noStrike" kern="1200" cap="none" spc="0" normalizeH="0" baseline="0" noProof="0" dirty="0">
              <a:ln>
                <a:noFill/>
              </a:ln>
              <a:solidFill>
                <a:schemeClr val="accent1"/>
              </a:solidFill>
              <a:effectLst/>
              <a:uLnTx/>
              <a:uFillTx/>
              <a:latin typeface="Calibri" panose="020F0502020204030204" pitchFamily="34" charset="0"/>
              <a:ea typeface="Open Sans ExtraBold" panose="020B0606030504020204" pitchFamily="34" charset="0"/>
              <a:cs typeface="Calibri" panose="020F0502020204030204" pitchFamily="34" charset="0"/>
            </a:endParaRPr>
          </a:p>
        </p:txBody>
      </p:sp>
      <p:sp>
        <p:nvSpPr>
          <p:cNvPr id="49" name="Google Shape;195;p2">
            <a:extLst>
              <a:ext uri="{FF2B5EF4-FFF2-40B4-BE49-F238E27FC236}">
                <a16:creationId xmlns:a16="http://schemas.microsoft.com/office/drawing/2014/main" id="{BC6C6DF9-C4EA-4400-E4D8-C140EEA9FF05}"/>
              </a:ext>
              <a:ext uri="{C183D7F6-B498-43B3-948B-1728B52AA6E4}">
                <adec:decorative xmlns:adec="http://schemas.microsoft.com/office/drawing/2017/decorative" val="0"/>
              </a:ext>
            </a:extLst>
          </p:cNvPr>
          <p:cNvSpPr txBox="1"/>
          <p:nvPr/>
        </p:nvSpPr>
        <p:spPr>
          <a:xfrm>
            <a:off x="-996" y="9232814"/>
            <a:ext cx="7773396" cy="369291"/>
          </a:xfrm>
          <a:prstGeom prst="rect">
            <a:avLst/>
          </a:prstGeom>
          <a:noFill/>
          <a:ln>
            <a:noFill/>
          </a:ln>
        </p:spPr>
        <p:txBody>
          <a:bodyPr spcFirstLastPara="1" wrap="square" lIns="91425" tIns="45700" rIns="91425" bIns="45700" anchor="t" anchorCtr="0">
            <a:spAutoFit/>
          </a:bodyPr>
          <a:lstStyle/>
          <a:p>
            <a:pPr lvl="0" algn="ctr">
              <a:defRPr/>
            </a:pP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For additional information on the </a:t>
            </a:r>
            <a:r>
              <a:rPr lang="en-US" sz="900" b="1"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Business, Marketing, and Finance </a:t>
            </a:r>
            <a:r>
              <a:rPr lang="en-US" sz="900"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career c</a:t>
            </a:r>
            <a:r>
              <a:rPr kumimoji="0" lang="en-US" sz="900" i="0" u="none" strike="noStrike" kern="1200" cap="none" spc="0" normalizeH="0" baseline="0" noProof="0" dirty="0">
                <a:ln>
                  <a:noFill/>
                </a:ln>
                <a:solidFill>
                  <a:schemeClr val="accent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luster</a:t>
            </a:r>
            <a:r>
              <a:rPr kumimoji="0" lang="en-US" sz="90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b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b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contact </a:t>
            </a:r>
            <a:r>
              <a:rPr lang="en-US" sz="900" u="sng"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hlinkClick r:id="rId4">
                  <a:extLst>
                    <a:ext uri="{A12FA001-AC4F-418D-AE19-62706E023703}">
                      <ahyp:hlinkClr xmlns:ahyp="http://schemas.microsoft.com/office/drawing/2018/hyperlinkcolor" val="tx"/>
                    </a:ext>
                  </a:extLst>
                </a:hlinkClick>
              </a:rPr>
              <a:t>cte@tea.texas.gov</a:t>
            </a: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or visit </a:t>
            </a:r>
            <a:r>
              <a:rPr kumimoji="0" lang="en-US" sz="900" b="0" i="0" u="sng"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5">
                  <a:extLst>
                    <a:ext uri="{A12FA001-AC4F-418D-AE19-62706E023703}">
                      <ahyp:hlinkClr xmlns:ahyp="http://schemas.microsoft.com/office/drawing/2018/hyperlinkcolor" val="tx"/>
                    </a:ext>
                  </a:extLst>
                </a:hlinkClick>
              </a:rPr>
              <a:t>https://tea.texas.gov/cte</a:t>
            </a:r>
            <a:r>
              <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p>
        </p:txBody>
      </p:sp>
      <p:pic>
        <p:nvPicPr>
          <p:cNvPr id="37" name="Google Shape;171;p1" descr="TEA Logo">
            <a:extLst>
              <a:ext uri="{FF2B5EF4-FFF2-40B4-BE49-F238E27FC236}">
                <a16:creationId xmlns:a16="http://schemas.microsoft.com/office/drawing/2014/main" id="{F1D9B042-B00B-E342-917C-8358BF8F9561}"/>
              </a:ext>
            </a:extLst>
          </p:cNvPr>
          <p:cNvPicPr preferRelativeResize="0"/>
          <p:nvPr/>
        </p:nvPicPr>
        <p:blipFill rotWithShape="1">
          <a:blip r:embed="rId6">
            <a:alphaModFix/>
          </a:blip>
          <a:srcRect/>
          <a:stretch/>
        </p:blipFill>
        <p:spPr>
          <a:xfrm>
            <a:off x="287050" y="9576669"/>
            <a:ext cx="705086" cy="352543"/>
          </a:xfrm>
          <a:prstGeom prst="rect">
            <a:avLst/>
          </a:prstGeom>
          <a:noFill/>
          <a:ln>
            <a:noFill/>
          </a:ln>
        </p:spPr>
      </p:pic>
      <p:sp>
        <p:nvSpPr>
          <p:cNvPr id="36" name="TextBox 35">
            <a:extLst>
              <a:ext uri="{FF2B5EF4-FFF2-40B4-BE49-F238E27FC236}">
                <a16:creationId xmlns:a16="http://schemas.microsoft.com/office/drawing/2014/main" id="{1370A37E-2852-6941-A136-3B819AE311F0}"/>
              </a:ext>
            </a:extLst>
          </p:cNvPr>
          <p:cNvSpPr txBox="1"/>
          <p:nvPr/>
        </p:nvSpPr>
        <p:spPr>
          <a:xfrm>
            <a:off x="1068698" y="9576669"/>
            <a:ext cx="6185711" cy="516167"/>
          </a:xfrm>
          <a:prstGeom prst="rect">
            <a:avLst/>
          </a:prstGeom>
          <a:noFill/>
        </p:spPr>
        <p:txBody>
          <a:bodyPr wrap="square" rtlCol="0">
            <a:spAutoFit/>
          </a:bodyPr>
          <a:lstStyle/>
          <a:p>
            <a:pPr>
              <a:lnSpc>
                <a:spcPts val="800"/>
              </a:lnSpc>
              <a:defRPr/>
            </a:pPr>
            <a:r>
              <a:rPr lang="en-US" sz="6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[LEA name] does not discriminate on the basis of race, color, national origin, sex, or disability in its programs or activities and provides equal access to the Boy Scouts and other designated youth groups. The following person has been designated to handle inquiries regarding the nondiscrimination policies: [title], [address], [telephone number], [email]. Further </a:t>
            </a:r>
            <a:r>
              <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nondiscrimination information can be found at </a:t>
            </a:r>
            <a:r>
              <a:rPr kumimoji="0" lang="en-US" sz="600" b="0" i="0" u="sng"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7">
                  <a:extLst>
                    <a:ext uri="{A12FA001-AC4F-418D-AE19-62706E023703}">
                      <ahyp:hlinkClr xmlns:ahyp="http://schemas.microsoft.com/office/drawing/2018/hyperlinkcolor" val="tx"/>
                    </a:ext>
                  </a:extLst>
                </a:hlinkClick>
              </a:rPr>
              <a:t>Notification of Nondiscrimination in Career and Technical Education Programs</a:t>
            </a:r>
            <a:r>
              <a:rPr kumimoji="0" lang="en-US" sz="6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endParaRPr kumimoji="0" lang="en-US" sz="6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914400" rtl="0" eaLnBrk="1" fontAlgn="auto" latinLnBrk="0" hangingPunct="1">
              <a:lnSpc>
                <a:spcPts val="96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pic>
        <p:nvPicPr>
          <p:cNvPr id="7" name="Google Shape;97;p1">
            <a:extLst>
              <a:ext uri="{FF2B5EF4-FFF2-40B4-BE49-F238E27FC236}">
                <a16:creationId xmlns:a16="http://schemas.microsoft.com/office/drawing/2014/main" id="{470C98DA-DE02-DAA8-8458-1D98204CB8A7}"/>
              </a:ex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6013576" y="2008240"/>
            <a:ext cx="438912" cy="438912"/>
          </a:xfrm>
          <a:prstGeom prst="rect">
            <a:avLst/>
          </a:prstGeom>
          <a:noFill/>
          <a:ln>
            <a:noFill/>
          </a:ln>
        </p:spPr>
      </p:pic>
      <p:pic>
        <p:nvPicPr>
          <p:cNvPr id="31" name="Google Shape;93;p1">
            <a:extLst>
              <a:ext uri="{FF2B5EF4-FFF2-40B4-BE49-F238E27FC236}">
                <a16:creationId xmlns:a16="http://schemas.microsoft.com/office/drawing/2014/main" id="{6D28C43E-F1F3-090E-DDDF-6F23C3B8B85F}"/>
              </a:ex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5575027" y="2004430"/>
            <a:ext cx="438912" cy="438912"/>
          </a:xfrm>
          <a:prstGeom prst="rect">
            <a:avLst/>
          </a:prstGeom>
          <a:noFill/>
          <a:ln>
            <a:noFill/>
          </a:ln>
        </p:spPr>
      </p:pic>
      <p:pic>
        <p:nvPicPr>
          <p:cNvPr id="62" name="Google Shape;93;p1">
            <a:extLst>
              <a:ext uri="{FF2B5EF4-FFF2-40B4-BE49-F238E27FC236}">
                <a16:creationId xmlns:a16="http://schemas.microsoft.com/office/drawing/2014/main" id="{D636D4D7-215E-8273-69E3-432725757A61}"/>
              </a:ex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6016329" y="3695698"/>
            <a:ext cx="438912" cy="438912"/>
          </a:xfrm>
          <a:prstGeom prst="rect">
            <a:avLst/>
          </a:prstGeom>
          <a:noFill/>
          <a:ln>
            <a:noFill/>
          </a:ln>
        </p:spPr>
      </p:pic>
      <p:sp>
        <p:nvSpPr>
          <p:cNvPr id="12" name="Rectangle 11">
            <a:extLst>
              <a:ext uri="{FF2B5EF4-FFF2-40B4-BE49-F238E27FC236}">
                <a16:creationId xmlns:a16="http://schemas.microsoft.com/office/drawing/2014/main" id="{FD0782F0-3798-2F45-BD54-7A27C3557BA4}"/>
              </a:ext>
              <a:ext uri="{C183D7F6-B498-43B3-948B-1728B52AA6E4}">
                <adec:decorative xmlns:adec="http://schemas.microsoft.com/office/drawing/2017/decorative" val="1"/>
              </a:ext>
            </a:extLst>
          </p:cNvPr>
          <p:cNvSpPr/>
          <p:nvPr/>
        </p:nvSpPr>
        <p:spPr>
          <a:xfrm rot="16200000">
            <a:off x="5936574" y="8223572"/>
            <a:ext cx="3361882" cy="307777"/>
          </a:xfrm>
          <a:prstGeom prst="rect">
            <a:avLst/>
          </a:prstGeom>
          <a:solidFill>
            <a:schemeClr val="accent1"/>
          </a:solidFill>
        </p:spPr>
        <p:txBody>
          <a:bodyPr wrap="square">
            <a:spAutoFit/>
          </a:bodyPr>
          <a:lstStyle/>
          <a:p>
            <a:pPr lvl="0" algn="ctr">
              <a:defRPr/>
            </a:pPr>
            <a:r>
              <a:rPr lang="en-US" sz="1400" b="1" i="1" dirty="0">
                <a:solidFill>
                  <a:schemeClr val="bg1"/>
                </a:solidFill>
                <a:latin typeface="Calibri" panose="020F0502020204030204" pitchFamily="34" charset="0"/>
                <a:ea typeface="Open Sans Semibold" panose="020B0606030504020204" pitchFamily="34" charset="0"/>
                <a:cs typeface="Calibri" panose="020F0502020204030204" pitchFamily="34" charset="0"/>
              </a:rPr>
              <a:t>Accounting and Financial Services</a:t>
            </a:r>
          </a:p>
        </p:txBody>
      </p:sp>
      <p:graphicFrame>
        <p:nvGraphicFramePr>
          <p:cNvPr id="3" name="Google Shape;188;p2">
            <a:extLst>
              <a:ext uri="{FF2B5EF4-FFF2-40B4-BE49-F238E27FC236}">
                <a16:creationId xmlns:a16="http://schemas.microsoft.com/office/drawing/2014/main" id="{8CDBEB67-3BEB-F3D3-5F12-FCCC233919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18630420"/>
              </p:ext>
            </p:extLst>
          </p:nvPr>
        </p:nvGraphicFramePr>
        <p:xfrm>
          <a:off x="736377" y="4998635"/>
          <a:ext cx="6437376" cy="96927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4271131778"/>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u="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l" rtl="0">
                        <a:spcBef>
                          <a:spcPts val="0"/>
                        </a:spcBef>
                        <a:spcAft>
                          <a:spcPts val="0"/>
                        </a:spcAft>
                        <a:buClr>
                          <a:schemeClr val="dk1"/>
                        </a:buClr>
                        <a:buSzPts val="1000"/>
                        <a:buFont typeface="Calibri"/>
                        <a:buNone/>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l" rtl="0">
                        <a:spcBef>
                          <a:spcPts val="0"/>
                        </a:spcBef>
                        <a:spcAft>
                          <a:spcPts val="0"/>
                        </a:spcAft>
                        <a:buClr>
                          <a:schemeClr val="dk1"/>
                        </a:buClr>
                        <a:buSzPts val="1000"/>
                        <a:buFont typeface="Calibri"/>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extLst>
                  <a:ext uri="{0D108BD9-81ED-4DB2-BD59-A6C34878D82A}">
                    <a16:rowId xmlns:a16="http://schemas.microsoft.com/office/drawing/2014/main" val="10000"/>
                  </a:ext>
                </a:extLst>
              </a:tr>
              <a:tr h="0">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Accounting II</a:t>
                      </a:r>
                    </a:p>
                    <a:p>
                      <a:pPr marL="9525"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13016700 (1 credit)</a:t>
                      </a:r>
                      <a:endParaRPr lang="en-US" sz="10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Accounting I</a:t>
                      </a:r>
                    </a:p>
                    <a:p>
                      <a:pPr marL="0" marR="0" lvl="0" indent="0" algn="l" rtl="0">
                        <a:spcBef>
                          <a:spcPts val="0"/>
                        </a:spcBef>
                        <a:spcAft>
                          <a:spcPts val="0"/>
                        </a:spcAft>
                        <a:buClr>
                          <a:schemeClr val="dk1"/>
                        </a:buClr>
                        <a:buSzPts val="1000"/>
                        <a:buFont typeface="Calibri"/>
                        <a:buNone/>
                      </a:pP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 </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None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900" u="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5881745"/>
                  </a:ext>
                </a:extLst>
              </a:tr>
            </a:tbl>
          </a:graphicData>
        </a:graphic>
      </p:graphicFrame>
      <p:sp>
        <p:nvSpPr>
          <p:cNvPr id="5" name="Google Shape;187;p2">
            <a:extLst>
              <a:ext uri="{FF2B5EF4-FFF2-40B4-BE49-F238E27FC236}">
                <a16:creationId xmlns:a16="http://schemas.microsoft.com/office/drawing/2014/main" id="{D29D8BD9-BFBA-410B-5610-F65AC9C52379}"/>
              </a:ext>
            </a:extLst>
          </p:cNvPr>
          <p:cNvSpPr txBox="1"/>
          <p:nvPr/>
        </p:nvSpPr>
        <p:spPr>
          <a:xfrm rot="16200000">
            <a:off x="-77162" y="5357026"/>
            <a:ext cx="1013698" cy="307736"/>
          </a:xfrm>
          <a:prstGeom prst="rect">
            <a:avLst/>
          </a:prstGeom>
          <a:solidFill>
            <a:srgbClr val="363534"/>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3</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9" name="Table 8">
            <a:extLst>
              <a:ext uri="{FF2B5EF4-FFF2-40B4-BE49-F238E27FC236}">
                <a16:creationId xmlns:a16="http://schemas.microsoft.com/office/drawing/2014/main" id="{702EA617-06D6-3959-0E87-A82E376D26ED}"/>
              </a:ext>
            </a:extLst>
          </p:cNvPr>
          <p:cNvGraphicFramePr>
            <a:graphicFrameLocks noGrp="1"/>
          </p:cNvGraphicFramePr>
          <p:nvPr>
            <p:extLst>
              <p:ext uri="{D42A27DB-BD31-4B8C-83A1-F6EECF244321}">
                <p14:modId xmlns:p14="http://schemas.microsoft.com/office/powerpoint/2010/main" val="3047992051"/>
              </p:ext>
            </p:extLst>
          </p:nvPr>
        </p:nvGraphicFramePr>
        <p:xfrm>
          <a:off x="749522" y="6717735"/>
          <a:ext cx="6437376" cy="1380754"/>
        </p:xfrm>
        <a:graphic>
          <a:graphicData uri="http://schemas.openxmlformats.org/drawingml/2006/table">
            <a:tbl>
              <a:tblPr firstRow="1" bandRow="1">
                <a:noFill/>
              </a:tblPr>
              <a:tblGrid>
                <a:gridCol w="1691640">
                  <a:extLst>
                    <a:ext uri="{9D8B030D-6E8A-4147-A177-3AD203B41FA5}">
                      <a16:colId xmlns:a16="http://schemas.microsoft.com/office/drawing/2014/main" val="323438313"/>
                    </a:ext>
                  </a:extLst>
                </a:gridCol>
                <a:gridCol w="73152">
                  <a:extLst>
                    <a:ext uri="{9D8B030D-6E8A-4147-A177-3AD203B41FA5}">
                      <a16:colId xmlns:a16="http://schemas.microsoft.com/office/drawing/2014/main" val="2427349742"/>
                    </a:ext>
                  </a:extLst>
                </a:gridCol>
                <a:gridCol w="2075688">
                  <a:extLst>
                    <a:ext uri="{9D8B030D-6E8A-4147-A177-3AD203B41FA5}">
                      <a16:colId xmlns:a16="http://schemas.microsoft.com/office/drawing/2014/main" val="3592242023"/>
                    </a:ext>
                  </a:extLst>
                </a:gridCol>
                <a:gridCol w="2596896">
                  <a:extLst>
                    <a:ext uri="{9D8B030D-6E8A-4147-A177-3AD203B41FA5}">
                      <a16:colId xmlns:a16="http://schemas.microsoft.com/office/drawing/2014/main" val="3551530926"/>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ctr" defTabSz="1341150" rtl="0" eaLnBrk="1" fontAlgn="auto" latinLnBrk="0" hangingPunct="1">
                        <a:lnSpc>
                          <a:spcPct val="100000"/>
                        </a:lnSpc>
                        <a:spcBef>
                          <a:spcPts val="0"/>
                        </a:spcBef>
                        <a:spcAft>
                          <a:spcPts val="0"/>
                        </a:spcAft>
                        <a:buClr>
                          <a:schemeClr val="dk1"/>
                        </a:buClr>
                        <a:buSzPts val="1000"/>
                        <a:buFont typeface="Calibri"/>
                        <a:buNone/>
                        <a:tabLst/>
                        <a:defRPr/>
                      </a:pPr>
                      <a:endPar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p>
                  </a:txBody>
                  <a:tcPr marL="9145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extLst>
                  <a:ext uri="{0D108BD9-81ED-4DB2-BD59-A6C34878D82A}">
                    <a16:rowId xmlns:a16="http://schemas.microsoft.com/office/drawing/2014/main" val="3066476241"/>
                  </a:ext>
                </a:extLst>
              </a:tr>
              <a:tr h="775963">
                <a:tc>
                  <a:txBody>
                    <a:bodyPr/>
                    <a:lstStyle/>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1100" b="1" i="0" u="none" strike="noStrike" cap="none" dirty="0">
                          <a:solidFill>
                            <a:schemeClr val="accent5"/>
                          </a:solidFill>
                          <a:latin typeface="Calibri" panose="020F0502020204030204" pitchFamily="34" charset="0"/>
                          <a:ea typeface="Open Sans Semibold" panose="020B0606030504020204" pitchFamily="34" charset="0"/>
                          <a:cs typeface="Calibri" panose="020F0502020204030204" pitchFamily="34" charset="0"/>
                          <a:sym typeface="Calibri"/>
                        </a:rPr>
                        <a:t>Practicum in Business Management</a:t>
                      </a:r>
                      <a:r>
                        <a:rPr lang="en-US" sz="1100" b="1" i="0" u="none" strike="noStrike" cap="none" dirty="0">
                          <a:solidFill>
                            <a:schemeClr val="tx1"/>
                          </a:solidFill>
                          <a:latin typeface="Calibri" panose="020F0502020204030204" pitchFamily="34" charset="0"/>
                          <a:ea typeface="Open Sans Semibold" panose="020B0606030504020204" pitchFamily="34" charset="0"/>
                          <a:cs typeface="Calibri" panose="020F0502020204030204" pitchFamily="34" charset="0"/>
                          <a:sym typeface="Calibri"/>
                        </a:rPr>
                        <a:t>*</a:t>
                      </a:r>
                    </a:p>
                    <a:p>
                      <a:pPr marL="0" marR="0" lvl="0" indent="0" algn="l" rtl="0">
                        <a:spcBef>
                          <a:spcPts val="0"/>
                        </a:spcBef>
                        <a:spcAft>
                          <a:spcPts val="0"/>
                        </a:spcAft>
                        <a:buClr>
                          <a:schemeClr val="dk1"/>
                        </a:buClr>
                        <a:buSzPts val="1000"/>
                        <a:buFont typeface="Calibri"/>
                        <a:buNone/>
                      </a:pPr>
                      <a:r>
                        <a:rPr lang="en-US" sz="10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First Time Taken:</a:t>
                      </a: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13012200 (2 credits)</a:t>
                      </a:r>
                    </a:p>
                    <a:p>
                      <a:pPr marL="0" marR="0" lvl="0" indent="0" algn="l" defTabSz="1341150" rtl="0" eaLnBrk="1" fontAlgn="auto" latinLnBrk="0" hangingPunct="1">
                        <a:lnSpc>
                          <a:spcPct val="100000"/>
                        </a:lnSpc>
                        <a:spcBef>
                          <a:spcPts val="0"/>
                        </a:spcBef>
                        <a:spcAft>
                          <a:spcPts val="0"/>
                        </a:spcAft>
                        <a:buClr>
                          <a:prstClr val="black"/>
                        </a:buClr>
                        <a:buSzPts val="1000"/>
                        <a:buFont typeface="Calibri"/>
                        <a:buNone/>
                        <a:tabLst/>
                        <a:defRPr/>
                      </a:pPr>
                      <a:r>
                        <a:rPr lang="en-US" sz="10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Second Time Taken:</a:t>
                      </a:r>
                    </a:p>
                    <a:p>
                      <a:pPr marL="0" marR="0" lvl="0" indent="0" algn="l" defTabSz="1341150" rtl="0" eaLnBrk="1" fontAlgn="auto" latinLnBrk="0" hangingPunct="1">
                        <a:lnSpc>
                          <a:spcPct val="100000"/>
                        </a:lnSpc>
                        <a:spcBef>
                          <a:spcPts val="0"/>
                        </a:spcBef>
                        <a:spcAft>
                          <a:spcPts val="0"/>
                        </a:spcAft>
                        <a:buClr>
                          <a:prstClr val="black"/>
                        </a:buClr>
                        <a:buSzPts val="1000"/>
                        <a:buFont typeface="Calibri"/>
                        <a:buNone/>
                        <a:tabLst/>
                        <a:defRPr/>
                      </a:pPr>
                      <a:r>
                        <a:rPr lang="en-US" sz="10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13012210 (2 credits)</a:t>
                      </a:r>
                      <a:endParaRPr lang="en-US" sz="1000" b="0" i="0" u="none" strike="noStrike" kern="1200"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lang="en-US"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accent1"/>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dirty="0"/>
                        <a:t>Recommended Prerequisites: </a:t>
                      </a:r>
                      <a:r>
                        <a:rPr lang="en-US" sz="900" b="0" dirty="0"/>
                        <a:t>Touch System Data Entry and Business Management or Business Information Management II</a:t>
                      </a:r>
                    </a:p>
                    <a:p>
                      <a:pPr marL="0" marR="0" lvl="0" indent="0" algn="l" rtl="0">
                        <a:spcBef>
                          <a:spcPts val="0"/>
                        </a:spcBef>
                        <a:spcAft>
                          <a:spcPts val="0"/>
                        </a:spcAft>
                        <a:buClr>
                          <a:schemeClr val="dk1"/>
                        </a:buClr>
                        <a:buSzPts val="1000"/>
                        <a:buFont typeface="Calibri"/>
                        <a:buNone/>
                      </a:pPr>
                      <a:r>
                        <a:rPr lang="en-US" sz="900" b="1" dirty="0">
                          <a:solidFill>
                            <a:schemeClr val="accent1"/>
                          </a:solidFill>
                        </a:rPr>
                        <a:t>Recommended Corequisites</a:t>
                      </a:r>
                      <a:r>
                        <a:rPr lang="en-US" sz="900" dirty="0">
                          <a:solidFill>
                            <a:schemeClr val="accent1"/>
                          </a:solidFill>
                        </a:rPr>
                        <a:t>: None</a:t>
                      </a:r>
                      <a:endParaRPr lang="en-US" sz="900" b="0" i="0" u="none" strike="noStrike" cap="none" dirty="0">
                        <a:solidFill>
                          <a:schemeClr val="accent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1165149"/>
                  </a:ext>
                </a:extLst>
              </a:tr>
            </a:tbl>
          </a:graphicData>
        </a:graphic>
      </p:graphicFrame>
      <p:sp>
        <p:nvSpPr>
          <p:cNvPr id="10" name="Round Diagonal Corner Rectangle 30">
            <a:extLst>
              <a:ext uri="{FF2B5EF4-FFF2-40B4-BE49-F238E27FC236}">
                <a16:creationId xmlns:a16="http://schemas.microsoft.com/office/drawing/2014/main" id="{99935402-B10E-8B10-8384-5BD3E8F9AFAC}"/>
              </a:ext>
              <a:ext uri="{C183D7F6-B498-43B3-948B-1728B52AA6E4}">
                <adec:decorative xmlns:adec="http://schemas.microsoft.com/office/drawing/2017/decorative" val="1"/>
              </a:ext>
            </a:extLst>
          </p:cNvPr>
          <p:cNvSpPr/>
          <p:nvPr/>
        </p:nvSpPr>
        <p:spPr>
          <a:xfrm rot="16200000">
            <a:off x="-123241" y="7054025"/>
            <a:ext cx="1126254" cy="411242"/>
          </a:xfrm>
          <a:prstGeom prst="round2DiagRect">
            <a:avLst/>
          </a:prstGeom>
          <a:solidFill>
            <a:srgbClr val="5A6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14" name="Google Shape;187;p2">
            <a:extLst>
              <a:ext uri="{FF2B5EF4-FFF2-40B4-BE49-F238E27FC236}">
                <a16:creationId xmlns:a16="http://schemas.microsoft.com/office/drawing/2014/main" id="{541FC7F1-9CDE-631D-2F13-786F00EBBBED}"/>
              </a:ext>
            </a:extLst>
          </p:cNvPr>
          <p:cNvSpPr txBox="1"/>
          <p:nvPr/>
        </p:nvSpPr>
        <p:spPr>
          <a:xfrm rot="16200000">
            <a:off x="-59025" y="7132550"/>
            <a:ext cx="1013698" cy="307736"/>
          </a:xfrm>
          <a:prstGeom prst="rect">
            <a:avLst/>
          </a:prstGeom>
          <a:solidFill>
            <a:srgbClr val="5A6267"/>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4</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pic>
        <p:nvPicPr>
          <p:cNvPr id="15" name="Google Shape;93;p1">
            <a:extLst>
              <a:ext uri="{FF2B5EF4-FFF2-40B4-BE49-F238E27FC236}">
                <a16:creationId xmlns:a16="http://schemas.microsoft.com/office/drawing/2014/main" id="{07FB43D2-DE1C-547C-AF74-836D96924320}"/>
              </a:ex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6016329" y="5363954"/>
            <a:ext cx="438912" cy="438912"/>
          </a:xfrm>
          <a:prstGeom prst="rect">
            <a:avLst/>
          </a:prstGeom>
          <a:noFill/>
          <a:ln>
            <a:noFill/>
          </a:ln>
        </p:spPr>
      </p:pic>
      <p:pic>
        <p:nvPicPr>
          <p:cNvPr id="16" name="Google Shape;93;p1">
            <a:extLst>
              <a:ext uri="{FF2B5EF4-FFF2-40B4-BE49-F238E27FC236}">
                <a16:creationId xmlns:a16="http://schemas.microsoft.com/office/drawing/2014/main" id="{FC513881-E81B-FAB5-8E9F-FEA663E3FFB4}"/>
              </a:ex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6016329" y="7351487"/>
            <a:ext cx="438912" cy="438912"/>
          </a:xfrm>
          <a:prstGeom prst="rect">
            <a:avLst/>
          </a:prstGeom>
          <a:noFill/>
          <a:ln>
            <a:noFill/>
          </a:ln>
        </p:spPr>
      </p:pic>
    </p:spTree>
    <p:extLst>
      <p:ext uri="{BB962C8B-B14F-4D97-AF65-F5344CB8AC3E}">
        <p14:creationId xmlns:p14="http://schemas.microsoft.com/office/powerpoint/2010/main" val="1341843734"/>
      </p:ext>
    </p:extLst>
  </p:cSld>
  <p:clrMapOvr>
    <a:masterClrMapping/>
  </p:clrMapOvr>
</p:sld>
</file>

<file path=ppt/theme/theme1.xml><?xml version="1.0" encoding="utf-8"?>
<a:theme xmlns:a="http://schemas.openxmlformats.org/drawingml/2006/main" name="Office Theme">
  <a:themeElements>
    <a:clrScheme name="CTE Business">
      <a:dk1>
        <a:srgbClr val="000000"/>
      </a:dk1>
      <a:lt1>
        <a:srgbClr val="FFFFFF"/>
      </a:lt1>
      <a:dk2>
        <a:srgbClr val="363434"/>
      </a:dk2>
      <a:lt2>
        <a:srgbClr val="E7E6E6"/>
      </a:lt2>
      <a:accent1>
        <a:srgbClr val="C14D2B"/>
      </a:accent1>
      <a:accent2>
        <a:srgbClr val="ED7D31"/>
      </a:accent2>
      <a:accent3>
        <a:srgbClr val="E7E3DB"/>
      </a:accent3>
      <a:accent4>
        <a:srgbClr val="FFC000"/>
      </a:accent4>
      <a:accent5>
        <a:srgbClr val="363434"/>
      </a:accent5>
      <a:accent6>
        <a:srgbClr val="59616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7E4B9EE6-4E8E-FF4B-9DDF-6C1A4FA5B1C4}" vid="{DBFB7B67-4F04-1F48-8BE5-66BA439B45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E40DE4C131194D90C1BBD99615CC99" ma:contentTypeVersion="13" ma:contentTypeDescription="Create a new document." ma:contentTypeScope="" ma:versionID="ff6f71d0c6d469cd838c22a9ce31fc72">
  <xsd:schema xmlns:xsd="http://www.w3.org/2001/XMLSchema" xmlns:xs="http://www.w3.org/2001/XMLSchema" xmlns:p="http://schemas.microsoft.com/office/2006/metadata/properties" xmlns:ns2="22433f0c-8bb8-4876-a8a6-687bcb1e8026" xmlns:ns3="b41f19c4-7134-41b0-b126-9546d08a0bf5" targetNamespace="http://schemas.microsoft.com/office/2006/metadata/properties" ma:root="true" ma:fieldsID="a1ae1cf07686b912b4267ab8deb121f1" ns2:_="" ns3:_="">
    <xsd:import namespace="22433f0c-8bb8-4876-a8a6-687bcb1e8026"/>
    <xsd:import namespace="b41f19c4-7134-41b0-b126-9546d08a0b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433f0c-8bb8-4876-a8a6-687bcb1e80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f5fc104-11d1-4a5d-8a55-368e6ec5710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f19c4-7134-41b0-b126-9546d08a0bf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e765aea-f227-4768-af7f-feeaeadeaa48}" ma:internalName="TaxCatchAll" ma:showField="CatchAllData" ma:web="b41f19c4-7134-41b0-b126-9546d08a0b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433f0c-8bb8-4876-a8a6-687bcb1e8026">
      <Terms xmlns="http://schemas.microsoft.com/office/infopath/2007/PartnerControls"/>
    </lcf76f155ced4ddcb4097134ff3c332f>
    <TaxCatchAll xmlns="b41f19c4-7134-41b0-b126-9546d08a0bf5" xsi:nil="true"/>
  </documentManagement>
</p:properties>
</file>

<file path=customXml/itemProps1.xml><?xml version="1.0" encoding="utf-8"?>
<ds:datastoreItem xmlns:ds="http://schemas.openxmlformats.org/officeDocument/2006/customXml" ds:itemID="{92957980-E94C-44F6-B3DF-D8AED0934D3B}">
  <ds:schemaRefs>
    <ds:schemaRef ds:uri="http://schemas.microsoft.com/sharepoint/v3/contenttype/forms"/>
  </ds:schemaRefs>
</ds:datastoreItem>
</file>

<file path=customXml/itemProps2.xml><?xml version="1.0" encoding="utf-8"?>
<ds:datastoreItem xmlns:ds="http://schemas.openxmlformats.org/officeDocument/2006/customXml" ds:itemID="{A2440961-8578-4D0B-BEC4-A8545DF2ED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433f0c-8bb8-4876-a8a6-687bcb1e8026"/>
    <ds:schemaRef ds:uri="b41f19c4-7134-41b0-b126-9546d08a0b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3FB118-5231-4468-B9AE-32913C1FD9A7}">
  <ds:schemaRefs>
    <ds:schemaRef ds:uri="http://www.w3.org/XML/1998/namespace"/>
    <ds:schemaRef ds:uri="http://schemas.microsoft.com/office/2006/documentManagement/types"/>
    <ds:schemaRef ds:uri="22433f0c-8bb8-4876-a8a6-687bcb1e8026"/>
    <ds:schemaRef ds:uri="http://purl.org/dc/elements/1.1/"/>
    <ds:schemaRef ds:uri="http://purl.org/dc/terms/"/>
    <ds:schemaRef ds:uri="b41f19c4-7134-41b0-b126-9546d08a0bf5"/>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Template-Business</Template>
  <TotalTime>825</TotalTime>
  <Words>881</Words>
  <Application>Microsoft Office PowerPoint</Application>
  <PresentationFormat>Custom</PresentationFormat>
  <Paragraphs>125</Paragraphs>
  <Slides>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Calibri Light</vt:lpstr>
      <vt:lpstr>Open Sans Semibold</vt:lpstr>
      <vt:lpstr>Calibri</vt:lpstr>
      <vt:lpstr>Arial</vt:lpstr>
      <vt:lpstr>Open Sans Light</vt:lpstr>
      <vt:lpstr>Office Theme</vt:lpstr>
      <vt:lpstr>Statewide Program of Study: Accounting and Financial Services — Page 1 </vt:lpstr>
      <vt:lpstr>Statewide Program of Study: Accounting and Financial Services — Page 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Statewide Program of Study: Accounting and Financial Services</dc:title>
  <dc:subject/>
  <dc:creator>Texas Education Agency</dc:creator>
  <cp:keywords/>
  <dc:description/>
  <cp:lastModifiedBy>Jeter, Jennifer</cp:lastModifiedBy>
  <cp:revision>67</cp:revision>
  <cp:lastPrinted>2023-10-03T21:31:19Z</cp:lastPrinted>
  <dcterms:created xsi:type="dcterms:W3CDTF">2023-10-24T15:53:14Z</dcterms:created>
  <dcterms:modified xsi:type="dcterms:W3CDTF">2024-12-12T17:44:17Z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0x0101004AE2DFD34787B64381739A3DD5B04613</vt:lpwstr>
  </property>
</Properties>
</file>