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ExtraBold" panose="020B0906030804020204" pitchFamily="34" charset="0"/>
      <p:bold r:id="rId8"/>
      <p:boldItalic r:id="rId9"/>
    </p:embeddedFont>
    <p:embeddedFont>
      <p:font typeface="Open Sans Light" panose="020B0306030504020204" pitchFamily="34" charset="0"/>
      <p:regular r:id="rId10"/>
      <p:italic r:id="rId11"/>
    </p:embeddedFont>
    <p:embeddedFont>
      <p:font typeface="Open Sans Semibold" panose="020B0706030804020204" pitchFamily="34" charset="0"/>
      <p:bold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3D1A7-A8FB-4484-9509-84F040957514}" v="3" dt="2024-06-27T14:46:23.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5773" autoAdjust="0"/>
  </p:normalViewPr>
  <p:slideViewPr>
    <p:cSldViewPr snapToGrid="0" snapToObjects="1">
      <p:cViewPr>
        <p:scale>
          <a:sx n="150" d="100"/>
          <a:sy n="150" d="100"/>
        </p:scale>
        <p:origin x="1236" y="-4392"/>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393818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hyperlink" Target="mailto:CTE@tea.texas.gov" TargetMode="External"/><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Family and Community Services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19" name="TextBox 18">
            <a:extLst>
              <a:ext uri="{FF2B5EF4-FFF2-40B4-BE49-F238E27FC236}">
                <a16:creationId xmlns:a16="http://schemas.microsoft.com/office/drawing/2014/main" id="{D46172EC-E016-C4BA-CEBB-C9035212F18C}"/>
              </a:ext>
            </a:extLst>
          </p:cNvPr>
          <p:cNvSpPr txBox="1"/>
          <p:nvPr/>
        </p:nvSpPr>
        <p:spPr>
          <a:xfrm>
            <a:off x="6760549" y="50463"/>
            <a:ext cx="973334" cy="200055"/>
          </a:xfrm>
          <a:prstGeom prst="rect">
            <a:avLst/>
          </a:prstGeom>
          <a:noFill/>
        </p:spPr>
        <p:txBody>
          <a:bodyPr wrap="square">
            <a:spAutoFit/>
          </a:bodyPr>
          <a:lstStyle/>
          <a:p>
            <a:r>
              <a:rPr lang="en-US" sz="700" i="1" dirty="0"/>
              <a:t>Revised–June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402300" y="152603"/>
            <a:ext cx="6192300"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Human Services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Human Services career cluster focuses on preparing individuals for employment in career pathways that relate to families and human needs, such as counseling and mental health services, family and community services, personal care services, and consumer services. This career cluster includes occupations ranging from community health workers to cosmetologists and nutritionists.</a:t>
            </a:r>
          </a:p>
        </p:txBody>
      </p:sp>
      <p:sp>
        <p:nvSpPr>
          <p:cNvPr id="6" name="TextBox 5">
            <a:extLst>
              <a:ext uri="{FF2B5EF4-FFF2-40B4-BE49-F238E27FC236}">
                <a16:creationId xmlns:a16="http://schemas.microsoft.com/office/drawing/2014/main" id="{F67423BB-E84B-A848-912D-92B720E05DCA}"/>
              </a:ext>
            </a:extLst>
          </p:cNvPr>
          <p:cNvSpPr txBox="1"/>
          <p:nvPr/>
        </p:nvSpPr>
        <p:spPr>
          <a:xfrm>
            <a:off x="160864" y="1304655"/>
            <a:ext cx="7357536" cy="992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Family and Community Services</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Family and Community Services program of study focuses on occupational and educational opportunities associated with social services, including child and human development and consumer sciences. This program of study includes managing social and community services, managing family and consumer sciences, and understanding career paths in social work or therapy for children, families, or school communities.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25429" y="2233526"/>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3699039219"/>
              </p:ext>
            </p:extLst>
          </p:nvPr>
        </p:nvGraphicFramePr>
        <p:xfrm>
          <a:off x="739905" y="2508506"/>
          <a:ext cx="3831336" cy="1231644"/>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280561">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Human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417683">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Human Growth and Development</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Lifetime Nutrition and Wellness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0">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Counseling and Mental Health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297497">
                <a:tc>
                  <a:txBody>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Human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6558" y="6396391"/>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3610957452"/>
              </p:ext>
            </p:extLst>
          </p:nvPr>
        </p:nvGraphicFramePr>
        <p:xfrm>
          <a:off x="228775" y="6632735"/>
          <a:ext cx="4223434" cy="236220"/>
        </p:xfrm>
        <a:graphic>
          <a:graphicData uri="http://schemas.openxmlformats.org/drawingml/2006/table">
            <a:tbl>
              <a:tblPr firstRow="1" bandRow="1">
                <a:effectLst/>
                <a:tableStyleId>{5C22544A-7EE6-4342-B048-85BDC9FD1C3A}</a:tableStyleId>
              </a:tblPr>
              <a:tblGrid>
                <a:gridCol w="1179940">
                  <a:extLst>
                    <a:ext uri="{9D8B030D-6E8A-4147-A177-3AD203B41FA5}">
                      <a16:colId xmlns:a16="http://schemas.microsoft.com/office/drawing/2014/main" val="3900548994"/>
                    </a:ext>
                  </a:extLst>
                </a:gridCol>
                <a:gridCol w="3043494">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kern="1200" dirty="0">
                          <a:solidFill>
                            <a:schemeClr val="tx1"/>
                          </a:solidFill>
                          <a:effectLst/>
                          <a:latin typeface="+mn-lt"/>
                          <a:ea typeface="+mn-ea"/>
                          <a:cs typeface="+mn-cs"/>
                        </a:rPr>
                        <a:t>Dual credit offerings will vary by local educational agency.</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309462" y="6908708"/>
            <a:ext cx="4354752" cy="678519"/>
          </a:xfrm>
          <a:prstGeom prst="rect">
            <a:avLst/>
          </a:prstGeom>
          <a:noFill/>
        </p:spPr>
        <p:txBody>
          <a:bodyPr wrap="square" rtlCol="0">
            <a:spAutoFit/>
          </a:bodyPr>
          <a:lstStyle/>
          <a:p>
            <a:pPr marL="457200" marR="0">
              <a:lnSpc>
                <a:spcPct val="107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900" dirty="0">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9184" y="7548367"/>
            <a:ext cx="41931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638818950"/>
              </p:ext>
            </p:extLst>
          </p:nvPr>
        </p:nvGraphicFramePr>
        <p:xfrm>
          <a:off x="224014" y="7782107"/>
          <a:ext cx="4210736" cy="1158240"/>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community health worker apprenticeship at a community health center</a:t>
                      </a:r>
                    </a:p>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Shadow a social worker in a community non-profit organization to learn about providing social and community services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FCCLA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5279" y="8966953"/>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33534" y="9204992"/>
            <a:ext cx="4344482" cy="174262"/>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Child Development Associate (CDA)</a:t>
            </a:r>
          </a:p>
          <a:p>
            <a:pPr marL="127000" marR="0" lvl="0" indent="-127000" algn="l" defTabSz="914400" rtl="0" eaLnBrk="1" fontAlgn="auto" latinLnBrk="0" hangingPunct="1">
              <a:lnSpc>
                <a:spcPts val="1150"/>
              </a:lnSpc>
              <a:spcBef>
                <a:spcPts val="0"/>
              </a:spcBef>
              <a:spcAft>
                <a:spcPts val="0"/>
              </a:spcAft>
              <a:buClr>
                <a:schemeClr val="tx1"/>
              </a:buClr>
              <a:buSzPct val="12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Community Health Worker</a:t>
            </a: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69410" y="2517331"/>
            <a:ext cx="3118104" cy="7549749"/>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76798" y="3329206"/>
            <a:ext cx="2884328"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86495" y="3581637"/>
            <a:ext cx="2997261" cy="2237775"/>
          </a:xfrm>
          <a:prstGeom prst="rect">
            <a:avLst/>
          </a:prstGeom>
          <a:noFill/>
          <a:ln>
            <a:noFill/>
          </a:ln>
        </p:spPr>
        <p:txBody>
          <a:bodyPr spcFirstLastPara="1" wrap="square" lIns="91425" tIns="45700" rIns="91425" bIns="45700" anchor="t" anchorCtr="0">
            <a:noAutofit/>
          </a:bodyPr>
          <a:lstStyle/>
          <a:p>
            <a:pPr>
              <a:buClr>
                <a:srgbClr val="363534"/>
              </a:buClr>
              <a:defRPr/>
            </a:pPr>
            <a:r>
              <a:rPr lang="en-US" sz="900" b="1" dirty="0">
                <a:solidFill>
                  <a:prstClr val="black"/>
                </a:solidFill>
                <a:ea typeface="Open Sans ExtraBold"/>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Apprenticeships</a:t>
            </a:r>
            <a:endParaRPr lang="en-US" sz="900" b="1" dirty="0">
              <a:ea typeface="Calibri" panose="020F0502020204030204"/>
              <a:cs typeface="Calibri" panose="020F0502020204030204"/>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71450" indent="-171450">
              <a:lnSpc>
                <a:spcPts val="1000"/>
              </a:lnSpc>
              <a:buClr>
                <a:srgbClr val="363534"/>
              </a:buClr>
              <a:buFont typeface="Arial" panose="020B0604020202020204" pitchFamily="34" charset="0"/>
              <a:buChar char="•"/>
              <a:defRPr/>
            </a:pPr>
            <a:r>
              <a:rPr lang="en-US" sz="900" dirty="0">
                <a:solidFill>
                  <a:prstClr val="black"/>
                </a:solidFill>
                <a:latin typeface="Calibri"/>
                <a:ea typeface="Open Sans ExtraBold"/>
                <a:cs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Community Health Worker Apprentice</a:t>
            </a:r>
            <a:endParaRPr lang="en-US" sz="900" dirty="0">
              <a:solidFill>
                <a:prstClr val="black"/>
              </a:solidFill>
              <a:latin typeface="Calibri"/>
              <a:ea typeface="Open Sans ExtraBold"/>
              <a:cs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lnSpc>
                <a:spcPts val="700"/>
              </a:lnSpc>
              <a:spcBef>
                <a:spcPts val="0"/>
              </a:spcBef>
              <a:spcAft>
                <a:spcPts val="0"/>
              </a:spcAft>
              <a:buClr>
                <a:srgbClr val="363534"/>
              </a:buClr>
              <a:buSzTx/>
              <a:buFont typeface="Arial"/>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lnSpc>
                <a:spcPts val="9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Social Work</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Human Development and Family Studies</a:t>
            </a:r>
          </a:p>
          <a:p>
            <a:pPr lvl="0">
              <a:lnSpc>
                <a:spcPts val="700"/>
              </a:lnSpc>
              <a:buClr>
                <a:srgbClr val="363534"/>
              </a:buClr>
              <a:buSzPts val="800"/>
              <a:defRPr/>
            </a:pPr>
            <a:endPar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lnSpc>
                <a:spcPts val="9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Social Work</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Human Development and Family Studies</a:t>
            </a:r>
          </a:p>
          <a:p>
            <a:pPr marL="114300" lvl="0" indent="-114300">
              <a:lnSpc>
                <a:spcPts val="700"/>
              </a:lnSpc>
              <a:buClr>
                <a:srgbClr val="363534"/>
              </a:buClr>
              <a:buSzPts val="800"/>
              <a:buFontTx/>
              <a:buChar char="•"/>
              <a:defRPr/>
            </a:pPr>
            <a:endParaRPr kumimoji="0" lang="en-US" sz="95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lvl="0">
              <a:lnSpc>
                <a:spcPts val="900"/>
              </a:lnSpc>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Mental Health Counseling</a:t>
            </a:r>
          </a:p>
          <a:p>
            <a:pPr marL="171450" lvl="0" indent="-171450">
              <a:lnSpc>
                <a:spcPts val="1000"/>
              </a:lnSpc>
              <a:buClr>
                <a:srgbClr val="363534"/>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Marriage and Family Therapy</a:t>
            </a:r>
          </a:p>
          <a:p>
            <a:pPr marL="114300" lvl="0" indent="-114300">
              <a:lnSpc>
                <a:spcPts val="700"/>
              </a:lnSpc>
              <a:buClr>
                <a:srgbClr val="363534"/>
              </a:buClr>
              <a:buSzPts val="800"/>
              <a:buFontTx/>
              <a:buChar char="•"/>
              <a:defRPr/>
            </a:pPr>
            <a:endParaRPr kumimoji="0" sz="1000" b="0" i="0" u="none" strike="noStrike" kern="1200" cap="none" spc="0" normalizeH="0" baseline="0" noProof="0" dirty="0">
              <a:ln>
                <a:noFill/>
              </a:ln>
              <a:solidFill>
                <a:srgbClr val="0D6CB9"/>
              </a:solidFill>
              <a:effectLst/>
              <a:uLnTx/>
              <a:uFillTx/>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a:buClr>
                <a:srgbClr val="363534"/>
              </a:buClr>
              <a:defRPr/>
            </a:pPr>
            <a:r>
              <a:rPr lang="en-US" sz="900" b="1" dirty="0">
                <a:solidFill>
                  <a:prstClr val="black"/>
                </a:solidFill>
                <a:ea typeface="Open Sans ExtraBold"/>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Additional Stackable IBCs/License</a:t>
            </a:r>
            <a:endParaRPr lang="en-US" sz="900" dirty="0">
              <a:ea typeface="Calibri" panose="020F0502020204030204"/>
              <a:cs typeface="Calibri" panose="020F0502020204030204"/>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71450" indent="-171450">
              <a:lnSpc>
                <a:spcPts val="1000"/>
              </a:lnSpc>
              <a:buClr>
                <a:srgbClr val="363534"/>
              </a:buClr>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Certified Diabetes Educator</a:t>
            </a:r>
          </a:p>
          <a:p>
            <a:pPr marL="0" marR="0" lvl="0" indent="0" algn="l" defTabSz="914400" rtl="0" eaLnBrk="1" fontAlgn="auto" latinLnBrk="0" hangingPunct="1">
              <a:lnSpc>
                <a:spcPts val="900"/>
              </a:lnSpc>
              <a:spcBef>
                <a:spcPts val="0"/>
              </a:spcBef>
              <a:spcAft>
                <a:spcPts val="0"/>
              </a:spcAft>
              <a:buClr>
                <a:srgbClr val="363534"/>
              </a:buClr>
              <a:buSzTx/>
              <a:buFont typeface="Arial"/>
              <a:buNone/>
              <a:tabLst/>
              <a:defRPr/>
            </a:pPr>
            <a:endParaRPr kumimoji="0" sz="800" b="1" i="0" u="none" strike="noStrike" kern="1200" cap="none" spc="0" normalizeH="0" baseline="0" noProof="0" dirty="0">
              <a:ln>
                <a:noFill/>
              </a:ln>
              <a:solidFill>
                <a:srgbClr val="4472C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p:txBody>
      </p:sp>
      <p:sp>
        <p:nvSpPr>
          <p:cNvPr id="15" name="Rectangle 14">
            <a:extLst>
              <a:ext uri="{FF2B5EF4-FFF2-40B4-BE49-F238E27FC236}">
                <a16:creationId xmlns:a16="http://schemas.microsoft.com/office/drawing/2014/main" id="{015EAF6B-99CE-4B46-8970-C84F35537098}"/>
              </a:ext>
            </a:extLst>
          </p:cNvPr>
          <p:cNvSpPr/>
          <p:nvPr/>
        </p:nvSpPr>
        <p:spPr>
          <a:xfrm>
            <a:off x="5387050" y="5872878"/>
            <a:ext cx="2358953"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Family and Community Services</a:t>
            </a:r>
          </a:p>
        </p:txBody>
      </p:sp>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04253" y="6268589"/>
            <a:ext cx="1901952" cy="843033"/>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95378" y="6295369"/>
            <a:ext cx="1975191" cy="198601"/>
          </a:xfrm>
          <a:prstGeom prst="rect">
            <a:avLst/>
          </a:prstGeom>
          <a:noFill/>
        </p:spPr>
        <p:txBody>
          <a:bodyPr wrap="square" rtlCol="0">
            <a:noAutofit/>
          </a:bodyPr>
          <a:lstStyle/>
          <a:p>
            <a:pPr lvl="0" defTabSz="1341150">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Community Health Workers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413387" y="6497625"/>
            <a:ext cx="1551407" cy="52165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39,520</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501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25%</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04253" y="7204278"/>
            <a:ext cx="1901952" cy="1000106"/>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407827" y="7245843"/>
            <a:ext cx="1821043" cy="238027"/>
          </a:xfrm>
          <a:prstGeom prst="rect">
            <a:avLst/>
          </a:prstGeom>
          <a:noFill/>
        </p:spPr>
        <p:txBody>
          <a:bodyPr wrap="square" rtlCol="0">
            <a:noAutofit/>
          </a:bodyPr>
          <a:lstStyle/>
          <a:p>
            <a:pPr lvl="0" defTabSz="1341150">
              <a:lnSpc>
                <a:spcPts val="120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Social and Human Service Assistants</a:t>
            </a:r>
            <a:b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94359" y="7590097"/>
            <a:ext cx="1451931" cy="537742"/>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38,442</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3,298</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21%</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64794" y="3608988"/>
            <a:ext cx="610356" cy="596485"/>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2945" y="2238522"/>
            <a:ext cx="610355" cy="596484"/>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6487" y="5749857"/>
            <a:ext cx="605476" cy="584834"/>
          </a:xfrm>
          <a:prstGeom prst="rect">
            <a:avLst/>
          </a:prstGeom>
        </p:spPr>
      </p:pic>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04253" y="8294541"/>
            <a:ext cx="1901952" cy="988402"/>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80393" y="8351332"/>
            <a:ext cx="1934240" cy="198601"/>
          </a:xfrm>
          <a:prstGeom prst="rect">
            <a:avLst/>
          </a:prstGeom>
          <a:noFill/>
        </p:spPr>
        <p:txBody>
          <a:bodyPr wrap="square" rtlCol="0">
            <a:noAutofit/>
          </a:bodyPr>
          <a:lstStyle/>
          <a:p>
            <a:pPr lvl="0" defTabSz="1341150">
              <a:lnSpc>
                <a:spcPts val="1100"/>
              </a:lnSpc>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Child, Family, and School Social Workers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407825" y="8669359"/>
            <a:ext cx="1520025" cy="506510"/>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49,398</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2,342</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1</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4</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37184"/>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Family and Community Services program of study will fulfill requirements of the Public Service endorsement.</a:t>
            </a:r>
          </a:p>
        </p:txBody>
      </p:sp>
      <p:sp>
        <p:nvSpPr>
          <p:cNvPr id="8" name="TextBox 7">
            <a:extLst>
              <a:ext uri="{FF2B5EF4-FFF2-40B4-BE49-F238E27FC236}">
                <a16:creationId xmlns:a16="http://schemas.microsoft.com/office/drawing/2014/main" id="{9E32F938-2BB8-1C88-31B5-57B9DCAF7976}"/>
              </a:ext>
            </a:extLst>
          </p:cNvPr>
          <p:cNvSpPr txBox="1"/>
          <p:nvPr/>
        </p:nvSpPr>
        <p:spPr>
          <a:xfrm>
            <a:off x="4649970" y="9345293"/>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415D5C8C-EAB0-FA40-9BA7-2BFCC7927FEC}"/>
              </a:ext>
              <a:ext uri="{C183D7F6-B498-43B3-948B-1728B52AA6E4}">
                <adec:decorative xmlns:adec="http://schemas.microsoft.com/office/drawing/2017/decorative" val="0"/>
              </a:ext>
            </a:extLst>
          </p:cNvPr>
          <p:cNvPicPr>
            <a:picLocks noChangeAspect="1"/>
          </p:cNvPicPr>
          <p:nvPr/>
        </p:nvPicPr>
        <p:blipFill rotWithShape="1">
          <a:blip r:embed="rId8"/>
          <a:srcRect l="19500" t="17326" r="20334" b="23971"/>
          <a:stretch/>
        </p:blipFill>
        <p:spPr>
          <a:xfrm>
            <a:off x="4731043" y="9513815"/>
            <a:ext cx="506069" cy="493776"/>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90946" y="9494800"/>
            <a:ext cx="2272680" cy="519438"/>
          </a:xfrm>
          <a:prstGeom prst="rect">
            <a:avLst/>
          </a:prstGeom>
          <a:noFill/>
        </p:spPr>
        <p:txBody>
          <a:bodyPr wrap="square" rtlCol="0">
            <a:spAutoFit/>
          </a:bodyPr>
          <a:lstStyle/>
          <a:p>
            <a:pPr>
              <a:lnSpc>
                <a:spcPct val="108000"/>
              </a:lnSpc>
            </a:pPr>
            <a:r>
              <a:rPr lang="en-US" sz="8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6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https://tea.texas.gov/academics/college-career-and-military-prep/career-and-technical-education/programs-of-study-additional-resources</a:t>
            </a:r>
            <a:endParaRPr lang="en-US" sz="6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grpSp>
        <p:nvGrpSpPr>
          <p:cNvPr id="51" name="Group 50">
            <a:extLst>
              <a:ext uri="{FF2B5EF4-FFF2-40B4-BE49-F238E27FC236}">
                <a16:creationId xmlns:a16="http://schemas.microsoft.com/office/drawing/2014/main" id="{B6CB5926-DA7F-9949-930C-6B224D033770}"/>
              </a:ext>
              <a:ext uri="{C183D7F6-B498-43B3-948B-1728B52AA6E4}">
                <adec:decorative xmlns:adec="http://schemas.microsoft.com/office/drawing/2017/decorative" val="1"/>
              </a:ext>
            </a:extLst>
          </p:cNvPr>
          <p:cNvGrpSpPr/>
          <p:nvPr/>
        </p:nvGrpSpPr>
        <p:grpSpPr>
          <a:xfrm>
            <a:off x="4669410" y="2517330"/>
            <a:ext cx="3112380" cy="749606"/>
            <a:chOff x="435471" y="2049954"/>
            <a:chExt cx="3104204" cy="749606"/>
          </a:xfrm>
        </p:grpSpPr>
        <p:pic>
          <p:nvPicPr>
            <p:cNvPr id="52" name="Picture 11">
              <a:extLst>
                <a:ext uri="{FF2B5EF4-FFF2-40B4-BE49-F238E27FC236}">
                  <a16:creationId xmlns:a16="http://schemas.microsoft.com/office/drawing/2014/main" id="{821FAF77-D9B1-F84C-BE60-E866BD9CA617}"/>
                </a:ext>
                <a:ext uri="{C183D7F6-B498-43B3-948B-1728B52AA6E4}">
                  <adec:decorative xmlns:adec="http://schemas.microsoft.com/office/drawing/2017/decorative" val="1"/>
                </a:ext>
              </a:extLst>
            </p:cNvPr>
            <p:cNvPicPr>
              <a:picLocks noChangeAspect="1"/>
            </p:cNvPicPr>
            <p:nvPr/>
          </p:nvPicPr>
          <p:blipFill rotWithShape="1">
            <a:blip r:embed="rId10"/>
            <a:srcRect l="6154" t="2452" r="34893" b="55191"/>
            <a:stretch/>
          </p:blipFill>
          <p:spPr>
            <a:xfrm>
              <a:off x="1814128" y="2049955"/>
              <a:ext cx="1725547" cy="749605"/>
            </a:xfrm>
            <a:prstGeom prst="rect">
              <a:avLst/>
            </a:prstGeom>
            <a:ln>
              <a:noFill/>
            </a:ln>
            <a:effectLst/>
          </p:spPr>
        </p:pic>
        <p:pic>
          <p:nvPicPr>
            <p:cNvPr id="53" name="Picture 52">
              <a:extLst>
                <a:ext uri="{FF2B5EF4-FFF2-40B4-BE49-F238E27FC236}">
                  <a16:creationId xmlns:a16="http://schemas.microsoft.com/office/drawing/2014/main" id="{E8F76762-88D3-B544-98AA-1A5B052F559C}"/>
                </a:ext>
                <a:ext uri="{C183D7F6-B498-43B3-948B-1728B52AA6E4}">
                  <adec:decorative xmlns:adec="http://schemas.microsoft.com/office/drawing/2017/decorative" val="1"/>
                </a:ext>
              </a:extLst>
            </p:cNvPr>
            <p:cNvPicPr>
              <a:picLocks noChangeAspect="1"/>
            </p:cNvPicPr>
            <p:nvPr/>
          </p:nvPicPr>
          <p:blipFill rotWithShape="1">
            <a:blip r:embed="rId11"/>
            <a:srcRect l="5918" r="6087"/>
            <a:stretch/>
          </p:blipFill>
          <p:spPr>
            <a:xfrm>
              <a:off x="435471" y="2049954"/>
              <a:ext cx="1439790" cy="749606"/>
            </a:xfrm>
            <a:prstGeom prst="rect">
              <a:avLst/>
            </a:prstGeom>
          </p:spPr>
        </p:pic>
      </p:gr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Family and Community Services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58652"/>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Human Services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20243"/>
            <a:ext cx="6392254" cy="361637"/>
          </a:xfrm>
          <a:prstGeom prst="rect">
            <a:avLst/>
          </a:prstGeom>
          <a:noFill/>
        </p:spPr>
        <p:txBody>
          <a:bodyPr wrap="square" rtlCol="0">
            <a:spAutoFit/>
          </a:bodyPr>
          <a:lstStyle/>
          <a:p>
            <a:pPr lvl="0">
              <a:lnSpc>
                <a:spcPts val="2100"/>
              </a:lnSpc>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Family and Community Services</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1899" y="1103384"/>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10101" y="1933498"/>
            <a:ext cx="1126254" cy="411242"/>
          </a:xfrm>
          <a:prstGeom prst="round2DiagRect">
            <a:avLst/>
          </a:prstGeom>
          <a:solidFill>
            <a:srgbClr val="012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8749" y="1944757"/>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8967903"/>
              </p:ext>
            </p:extLst>
          </p:nvPr>
        </p:nvGraphicFramePr>
        <p:xfrm>
          <a:off x="828268" y="1575992"/>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334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Human Services*</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13024200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Education and Training</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Human Services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437203"/>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10101" y="3398659"/>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53823" y="3423900"/>
            <a:ext cx="1013698" cy="307736"/>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7473638"/>
              </p:ext>
            </p:extLst>
          </p:nvPr>
        </p:nvGraphicFramePr>
        <p:xfrm>
          <a:off x="828269" y="3041153"/>
          <a:ext cx="6437376" cy="222507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0">
                <a:tc>
                  <a:txBody>
                    <a:bodyPr/>
                    <a:lstStyle/>
                    <a:p>
                      <a:pPr marL="0" marR="0" lvl="0" indent="0" algn="l" rtl="0">
                        <a:spcBef>
                          <a:spcPts val="0"/>
                        </a:spcBef>
                        <a:spcAft>
                          <a:spcPts val="0"/>
                        </a:spcAft>
                        <a:buNone/>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1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1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Human Growth and Development*</a:t>
                      </a:r>
                    </a:p>
                    <a:p>
                      <a:pPr marL="9525" marR="0" lvl="0" indent="0" algn="l" defTabSz="134115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13014300  (1 credit)</a:t>
                      </a:r>
                      <a:endParaRPr kumimoji="0" lang="en-US" sz="1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baseline="30000"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Education and Training or Principles of Human Services</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Education and Training</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Human Services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Lifetime Nutrition and Wellness*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13024500  (0.5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Human Services, Principles of Hospitality and Tourism, or Principles of Health Science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Health Science</a:t>
                      </a:r>
                    </a:p>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2. Human Services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6117236"/>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58263" y="9138812"/>
            <a:ext cx="6699305" cy="214995"/>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257872"/>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Human Services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Family and Community Services</a:t>
            </a:r>
          </a:p>
        </p:txBody>
      </p:sp>
      <p:pic>
        <p:nvPicPr>
          <p:cNvPr id="20" name="Picture 19">
            <a:extLst>
              <a:ext uri="{FF2B5EF4-FFF2-40B4-BE49-F238E27FC236}">
                <a16:creationId xmlns:a16="http://schemas.microsoft.com/office/drawing/2014/main" id="{5128E03E-AEDF-0945-8B62-A12E4AA6121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97875" y="1963863"/>
            <a:ext cx="438912" cy="438912"/>
          </a:xfrm>
          <a:prstGeom prst="rect">
            <a:avLst/>
          </a:prstGeom>
        </p:spPr>
      </p:pic>
      <p:pic>
        <p:nvPicPr>
          <p:cNvPr id="25" name="Picture 24">
            <a:extLst>
              <a:ext uri="{FF2B5EF4-FFF2-40B4-BE49-F238E27FC236}">
                <a16:creationId xmlns:a16="http://schemas.microsoft.com/office/drawing/2014/main" id="{291CF5E6-DC47-2040-8840-791B8F09A9F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46312" y="1963863"/>
            <a:ext cx="438912" cy="438912"/>
          </a:xfrm>
          <a:prstGeom prst="rect">
            <a:avLst/>
          </a:prstGeom>
        </p:spPr>
      </p:pic>
      <p:pic>
        <p:nvPicPr>
          <p:cNvPr id="43" name="Picture 42">
            <a:extLst>
              <a:ext uri="{FF2B5EF4-FFF2-40B4-BE49-F238E27FC236}">
                <a16:creationId xmlns:a16="http://schemas.microsoft.com/office/drawing/2014/main" id="{D6E04C36-0197-EA4F-B3F2-0C05D3F703B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86953" y="3539563"/>
            <a:ext cx="438912" cy="438912"/>
          </a:xfrm>
          <a:prstGeom prst="rect">
            <a:avLst/>
          </a:prstGeom>
        </p:spPr>
      </p:pic>
      <p:pic>
        <p:nvPicPr>
          <p:cNvPr id="45" name="Picture 44">
            <a:extLst>
              <a:ext uri="{FF2B5EF4-FFF2-40B4-BE49-F238E27FC236}">
                <a16:creationId xmlns:a16="http://schemas.microsoft.com/office/drawing/2014/main" id="{22F25117-B69F-1B49-9131-214103CF50F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985034" y="4441927"/>
            <a:ext cx="438912" cy="438912"/>
          </a:xfrm>
          <a:prstGeom prst="rect">
            <a:avLst/>
          </a:prstGeom>
        </p:spPr>
      </p:pic>
      <p:pic>
        <p:nvPicPr>
          <p:cNvPr id="46" name="Picture 45">
            <a:extLst>
              <a:ext uri="{FF2B5EF4-FFF2-40B4-BE49-F238E27FC236}">
                <a16:creationId xmlns:a16="http://schemas.microsoft.com/office/drawing/2014/main" id="{7CCD9065-0857-1E47-8FB0-BDB567130CC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46122" y="3546805"/>
            <a:ext cx="438912" cy="438912"/>
          </a:xfrm>
          <a:prstGeom prst="rect">
            <a:avLst/>
          </a:prstGeom>
        </p:spPr>
      </p:pic>
      <p:pic>
        <p:nvPicPr>
          <p:cNvPr id="48" name="Picture 47">
            <a:extLst>
              <a:ext uri="{FF2B5EF4-FFF2-40B4-BE49-F238E27FC236}">
                <a16:creationId xmlns:a16="http://schemas.microsoft.com/office/drawing/2014/main" id="{B03512E5-A1B4-854B-965C-A9BC3BB5BB9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46122" y="4444319"/>
            <a:ext cx="438912" cy="438912"/>
          </a:xfrm>
          <a:prstGeom prst="rect">
            <a:avLst/>
          </a:prstGeom>
        </p:spPr>
      </p:pic>
      <p:graphicFrame>
        <p:nvGraphicFramePr>
          <p:cNvPr id="5" name="Google Shape;188;p2">
            <a:extLst>
              <a:ext uri="{FF2B5EF4-FFF2-40B4-BE49-F238E27FC236}">
                <a16:creationId xmlns:a16="http://schemas.microsoft.com/office/drawing/2014/main" id="{FD34B7C3-BECF-0FD6-5550-11E2E5D3E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20134633"/>
              </p:ext>
            </p:extLst>
          </p:nvPr>
        </p:nvGraphicFramePr>
        <p:xfrm>
          <a:off x="828268" y="5762110"/>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7445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Counseling and Mental Health*</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13024600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Human Services</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Human Services</a:t>
                      </a:r>
                    </a:p>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Law and Public Service </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6" name="Picture 5">
            <a:extLst>
              <a:ext uri="{FF2B5EF4-FFF2-40B4-BE49-F238E27FC236}">
                <a16:creationId xmlns:a16="http://schemas.microsoft.com/office/drawing/2014/main" id="{2C826F74-4350-3213-A0FA-BD1FE63BD73D}"/>
              </a:ext>
            </a:extLst>
          </p:cNvPr>
          <p:cNvPicPr>
            <a:picLocks noChangeAspect="1"/>
          </p:cNvPicPr>
          <p:nvPr/>
        </p:nvPicPr>
        <p:blipFill>
          <a:blip r:embed="rId10"/>
          <a:stretch>
            <a:fillRect/>
          </a:stretch>
        </p:blipFill>
        <p:spPr>
          <a:xfrm>
            <a:off x="272365" y="5740686"/>
            <a:ext cx="408467" cy="1127858"/>
          </a:xfrm>
          <a:prstGeom prst="rect">
            <a:avLst/>
          </a:prstGeom>
        </p:spPr>
      </p:pic>
      <p:pic>
        <p:nvPicPr>
          <p:cNvPr id="7" name="Picture 6">
            <a:extLst>
              <a:ext uri="{FF2B5EF4-FFF2-40B4-BE49-F238E27FC236}">
                <a16:creationId xmlns:a16="http://schemas.microsoft.com/office/drawing/2014/main" id="{F23266DC-A6DF-8E11-E71E-A5FC687DFCE8}"/>
              </a:ext>
            </a:extLst>
          </p:cNvPr>
          <p:cNvPicPr>
            <a:picLocks noChangeAspect="1"/>
          </p:cNvPicPr>
          <p:nvPr/>
        </p:nvPicPr>
        <p:blipFill>
          <a:blip r:embed="rId11"/>
          <a:stretch>
            <a:fillRect/>
          </a:stretch>
        </p:blipFill>
        <p:spPr>
          <a:xfrm>
            <a:off x="291415" y="5798603"/>
            <a:ext cx="377985" cy="1012024"/>
          </a:xfrm>
          <a:prstGeom prst="rect">
            <a:avLst/>
          </a:prstGeom>
        </p:spPr>
      </p:pic>
      <p:pic>
        <p:nvPicPr>
          <p:cNvPr id="8" name="Picture 7">
            <a:extLst>
              <a:ext uri="{FF2B5EF4-FFF2-40B4-BE49-F238E27FC236}">
                <a16:creationId xmlns:a16="http://schemas.microsoft.com/office/drawing/2014/main" id="{E320D411-E966-A7C6-4DF3-220387EE3E2A}"/>
              </a:ext>
            </a:extLst>
          </p:cNvPr>
          <p:cNvPicPr>
            <a:picLocks noChangeAspect="1"/>
          </p:cNvPicPr>
          <p:nvPr/>
        </p:nvPicPr>
        <p:blipFill>
          <a:blip r:embed="rId12"/>
          <a:stretch>
            <a:fillRect/>
          </a:stretch>
        </p:blipFill>
        <p:spPr>
          <a:xfrm>
            <a:off x="5548003" y="6296921"/>
            <a:ext cx="438950" cy="438950"/>
          </a:xfrm>
          <a:prstGeom prst="rect">
            <a:avLst/>
          </a:prstGeom>
        </p:spPr>
      </p:pic>
      <p:pic>
        <p:nvPicPr>
          <p:cNvPr id="9" name="Picture 8">
            <a:extLst>
              <a:ext uri="{FF2B5EF4-FFF2-40B4-BE49-F238E27FC236}">
                <a16:creationId xmlns:a16="http://schemas.microsoft.com/office/drawing/2014/main" id="{3450CCE2-D8B7-EADD-A3C6-F30323B1E58D}"/>
              </a:ext>
            </a:extLst>
          </p:cNvPr>
          <p:cNvPicPr>
            <a:picLocks noChangeAspect="1"/>
          </p:cNvPicPr>
          <p:nvPr/>
        </p:nvPicPr>
        <p:blipFill>
          <a:blip r:embed="rId13"/>
          <a:stretch>
            <a:fillRect/>
          </a:stretch>
        </p:blipFill>
        <p:spPr>
          <a:xfrm>
            <a:off x="5993011" y="6293005"/>
            <a:ext cx="438950" cy="438950"/>
          </a:xfrm>
          <a:prstGeom prst="rect">
            <a:avLst/>
          </a:prstGeom>
        </p:spPr>
      </p:pic>
      <p:graphicFrame>
        <p:nvGraphicFramePr>
          <p:cNvPr id="10" name="Google Shape;188;p2">
            <a:extLst>
              <a:ext uri="{FF2B5EF4-FFF2-40B4-BE49-F238E27FC236}">
                <a16:creationId xmlns:a16="http://schemas.microsoft.com/office/drawing/2014/main" id="{64A8CAEA-3A29-9B06-B436-601EA1DE25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53317550"/>
              </p:ext>
            </p:extLst>
          </p:nvPr>
        </p:nvGraphicFramePr>
        <p:xfrm>
          <a:off x="828269" y="7448153"/>
          <a:ext cx="6440294" cy="1313537"/>
        </p:xfrm>
        <a:graphic>
          <a:graphicData uri="http://schemas.openxmlformats.org/drawingml/2006/table">
            <a:tbl>
              <a:tblPr firstRow="1" bandRow="1">
                <a:noFill/>
              </a:tblPr>
              <a:tblGrid>
                <a:gridCol w="1692406">
                  <a:extLst>
                    <a:ext uri="{9D8B030D-6E8A-4147-A177-3AD203B41FA5}">
                      <a16:colId xmlns:a16="http://schemas.microsoft.com/office/drawing/2014/main" val="20000"/>
                    </a:ext>
                  </a:extLst>
                </a:gridCol>
                <a:gridCol w="73186">
                  <a:extLst>
                    <a:ext uri="{9D8B030D-6E8A-4147-A177-3AD203B41FA5}">
                      <a16:colId xmlns:a16="http://schemas.microsoft.com/office/drawing/2014/main" val="1573763253"/>
                    </a:ext>
                  </a:extLst>
                </a:gridCol>
                <a:gridCol w="2076628">
                  <a:extLst>
                    <a:ext uri="{9D8B030D-6E8A-4147-A177-3AD203B41FA5}">
                      <a16:colId xmlns:a16="http://schemas.microsoft.com/office/drawing/2014/main" val="20002"/>
                    </a:ext>
                  </a:extLst>
                </a:gridCol>
                <a:gridCol w="2598074">
                  <a:extLst>
                    <a:ext uri="{9D8B030D-6E8A-4147-A177-3AD203B41FA5}">
                      <a16:colId xmlns:a16="http://schemas.microsoft.com/office/drawing/2014/main" val="20003"/>
                    </a:ext>
                  </a:extLst>
                </a:gridCol>
              </a:tblGrid>
              <a:tr h="274932">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38605">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Human Services*</a:t>
                      </a:r>
                      <a:endParaRPr kumimoji="0" lang="en-US" sz="1100" b="1" i="0" u="none" strike="noStrike" kern="1200" cap="none" spc="0" normalizeH="0" baseline="3000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13025000  (2 credits)</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Second Time Taken: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13025010  (2 credits)</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Human Services</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289155"/>
                  </a:ext>
                </a:extLst>
              </a:tr>
            </a:tbl>
          </a:graphicData>
        </a:graphic>
      </p:graphicFrame>
      <p:pic>
        <p:nvPicPr>
          <p:cNvPr id="11" name="Picture 10">
            <a:extLst>
              <a:ext uri="{FF2B5EF4-FFF2-40B4-BE49-F238E27FC236}">
                <a16:creationId xmlns:a16="http://schemas.microsoft.com/office/drawing/2014/main" id="{8D79A422-BE5D-E689-66E7-610AC0159521}"/>
              </a:ext>
            </a:extLst>
          </p:cNvPr>
          <p:cNvPicPr>
            <a:picLocks noChangeAspect="1"/>
          </p:cNvPicPr>
          <p:nvPr/>
        </p:nvPicPr>
        <p:blipFill>
          <a:blip r:embed="rId14"/>
          <a:stretch>
            <a:fillRect/>
          </a:stretch>
        </p:blipFill>
        <p:spPr>
          <a:xfrm>
            <a:off x="272365" y="7443834"/>
            <a:ext cx="408467" cy="1127858"/>
          </a:xfrm>
          <a:prstGeom prst="rect">
            <a:avLst/>
          </a:prstGeom>
        </p:spPr>
      </p:pic>
      <p:pic>
        <p:nvPicPr>
          <p:cNvPr id="13" name="Picture 12">
            <a:extLst>
              <a:ext uri="{FF2B5EF4-FFF2-40B4-BE49-F238E27FC236}">
                <a16:creationId xmlns:a16="http://schemas.microsoft.com/office/drawing/2014/main" id="{EDFC7C7E-3D5F-EAFA-8329-8B484A2BFCDC}"/>
              </a:ext>
            </a:extLst>
          </p:cNvPr>
          <p:cNvPicPr>
            <a:picLocks noChangeAspect="1"/>
          </p:cNvPicPr>
          <p:nvPr/>
        </p:nvPicPr>
        <p:blipFill>
          <a:blip r:embed="rId15"/>
          <a:stretch>
            <a:fillRect/>
          </a:stretch>
        </p:blipFill>
        <p:spPr>
          <a:xfrm>
            <a:off x="299158" y="7501751"/>
            <a:ext cx="384081" cy="1012024"/>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Human Services">
      <a:dk1>
        <a:srgbClr val="000000"/>
      </a:dk1>
      <a:lt1>
        <a:srgbClr val="FFFFFF"/>
      </a:lt1>
      <a:dk2>
        <a:srgbClr val="232C65"/>
      </a:dk2>
      <a:lt2>
        <a:srgbClr val="E7E6E6"/>
      </a:lt2>
      <a:accent1>
        <a:srgbClr val="075693"/>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9F814741-8358-B046-B245-F8C099BDEE3A}" vid="{70CCC5CB-EE67-1047-A8F9-4D49442084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4" ma:contentTypeDescription="Create a new document." ma:contentTypeScope="" ma:versionID="44a852b2f574d2459e2e14a84061e2cb">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9f9dfb4237674cb0ca9d6076f179e8d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Props1.xml><?xml version="1.0" encoding="utf-8"?>
<ds:datastoreItem xmlns:ds="http://schemas.openxmlformats.org/officeDocument/2006/customXml" ds:itemID="{60A2B646-86BE-4B18-B196-CBE32146D3AE}">
  <ds:schemaRefs>
    <ds:schemaRef ds:uri="http://schemas.microsoft.com/sharepoint/v3/contenttype/forms"/>
  </ds:schemaRefs>
</ds:datastoreItem>
</file>

<file path=customXml/itemProps2.xml><?xml version="1.0" encoding="utf-8"?>
<ds:datastoreItem xmlns:ds="http://schemas.openxmlformats.org/officeDocument/2006/customXml" ds:itemID="{B91EF3ED-8FC2-4E92-A503-C690716D2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B3B579-9F4A-4A41-A3D8-4ECB2589F392}">
  <ds:schemaRefs>
    <ds:schemaRef ds:uri="http://purl.org/dc/terms/"/>
    <ds:schemaRef ds:uri="http://schemas.microsoft.com/office/2006/metadata/properties"/>
    <ds:schemaRef ds:uri="475af76f-eb63-4387-973b-0ca94df6e649"/>
    <ds:schemaRef ds:uri="http://schemas.microsoft.com/office/2006/documentManagement/types"/>
    <ds:schemaRef ds:uri="http://purl.org/dc/elements/1.1/"/>
    <ds:schemaRef ds:uri="http://schemas.microsoft.com/office/infopath/2007/PartnerControls"/>
    <ds:schemaRef ds:uri="d7be74c8-68b7-49d6-ab11-c29225af66cf"/>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Template-Human Services</Template>
  <TotalTime>680</TotalTime>
  <Words>867</Words>
  <Application>Microsoft Office PowerPoint</Application>
  <PresentationFormat>Custom</PresentationFormat>
  <Paragraphs>128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Open Sans Light</vt:lpstr>
      <vt:lpstr>Calibri</vt:lpstr>
      <vt:lpstr>Arial</vt:lpstr>
      <vt:lpstr>Open Sans Semibold</vt:lpstr>
      <vt:lpstr>Calibri Light</vt:lpstr>
      <vt:lpstr>Open Sans ExtraBold</vt:lpstr>
      <vt:lpstr>Office Theme</vt:lpstr>
      <vt:lpstr>Statewide Program of Study: Family and Community Services — Page 1 </vt:lpstr>
      <vt:lpstr>Statewide Program of Study: Family and Community Services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Family and Community Services</dc:title>
  <dc:subject/>
  <dc:creator>Texas Education Agency</dc:creator>
  <cp:keywords/>
  <dc:description/>
  <cp:lastModifiedBy>Jeter, Jennifer</cp:lastModifiedBy>
  <cp:revision>68</cp:revision>
  <cp:lastPrinted>2023-10-03T21:31:19Z</cp:lastPrinted>
  <dcterms:created xsi:type="dcterms:W3CDTF">2023-10-24T17:34:36Z</dcterms:created>
  <dcterms:modified xsi:type="dcterms:W3CDTF">2025-01-07T16:30:42Z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