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72" r:id="rId4"/>
  </p:sldMasterIdLst>
  <p:notesMasterIdLst>
    <p:notesMasterId r:id="rId7"/>
  </p:notesMasterIdLst>
  <p:sldIdLst>
    <p:sldId id="257" r:id="rId5"/>
    <p:sldId id="259" r:id="rId6"/>
  </p:sldIdLst>
  <p:sldSz cx="7772400" cy="10058400"/>
  <p:notesSz cx="6858000" cy="9144000"/>
  <p:embeddedFontLst>
    <p:embeddedFont>
      <p:font typeface="Open Sans Semibold" panose="020B0706030804020204" pitchFamily="34" charset="0"/>
      <p:bold r:id="rId8"/>
      <p:boldItalic r:id="rId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3072"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C65EFA7-839C-0F49-32CB-B76E87E00990}" name="Freeman, Lacy" initials="FL" userId="S::Lacy.Freeman@tea.texas.gov::0e717412-cb6e-4281-a467-b8bf05e4c13b" providerId="AD"/>
  <p188:author id="{D17234B6-BCD2-B529-0665-A4152FF0A6AC}" name="Anali North Martin" initials="ANM" userId="S::a_northmartin@technicaeditorial.com::00870828-0574-42a8-aa47-3f2d7a56119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8" clrIdx="0">
    <p:extLst>
      <p:ext uri="{19B8F6BF-5375-455C-9EA6-DF929625EA0E}">
        <p15:presenceInfo xmlns:p15="http://schemas.microsoft.com/office/powerpoint/2012/main" userId="Microsoft Office User" providerId="None"/>
      </p:ext>
    </p:extLst>
  </p:cmAuthor>
  <p:cmAuthor id="2" name="Jamie Molina" initials="JM" lastIdx="1" clrIdx="1">
    <p:extLst>
      <p:ext uri="{19B8F6BF-5375-455C-9EA6-DF929625EA0E}">
        <p15:presenceInfo xmlns:p15="http://schemas.microsoft.com/office/powerpoint/2012/main" userId="52677dfea1be9225" providerId="Windows Live"/>
      </p:ext>
    </p:extLst>
  </p:cmAuthor>
  <p:cmAuthor id="3" name="Freeman, Lacy" initials="FL" lastIdx="1" clrIdx="2">
    <p:extLst>
      <p:ext uri="{19B8F6BF-5375-455C-9EA6-DF929625EA0E}">
        <p15:presenceInfo xmlns:p15="http://schemas.microsoft.com/office/powerpoint/2012/main" userId="S::lacy.freeman@tea.texas.gov::0e717412-cb6e-4281-a467-b8bf05e4c1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2169"/>
    <a:srgbClr val="3864AF"/>
    <a:srgbClr val="363534"/>
    <a:srgbClr val="5A6267"/>
    <a:srgbClr val="3863AF"/>
    <a:srgbClr val="E7E3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89" autoAdjust="0"/>
    <p:restoredTop sz="95097" autoAdjust="0"/>
  </p:normalViewPr>
  <p:slideViewPr>
    <p:cSldViewPr snapToGrid="0" snapToObjects="1">
      <p:cViewPr>
        <p:scale>
          <a:sx n="120" d="100"/>
          <a:sy n="120" d="100"/>
        </p:scale>
        <p:origin x="2328" y="-3012"/>
      </p:cViewPr>
      <p:guideLst>
        <p:guide orient="horz" pos="3024"/>
        <p:guide pos="3072"/>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8/10/relationships/authors" Target="authors.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font" Target="fonts/font2.fntdata"/><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897815-62CD-F54E-B947-D5FDC947635C}" type="datetimeFigureOut">
              <a:rPr lang="en-US" smtClean="0"/>
              <a:t>12/11/2024</a:t>
            </a:fld>
            <a:endParaRPr lang="en-US" dirty="0"/>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43E5DC-FC10-574E-8CB7-83653E10725E}" type="slidenum">
              <a:rPr lang="en-US" smtClean="0"/>
              <a:t>‹#›</a:t>
            </a:fld>
            <a:endParaRPr lang="en-US" dirty="0"/>
          </a:p>
        </p:txBody>
      </p:sp>
    </p:spTree>
    <p:extLst>
      <p:ext uri="{BB962C8B-B14F-4D97-AF65-F5344CB8AC3E}">
        <p14:creationId xmlns:p14="http://schemas.microsoft.com/office/powerpoint/2010/main" val="3609424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43E5DC-FC10-574E-8CB7-83653E10725E}" type="slidenum">
              <a:rPr lang="en-US" smtClean="0"/>
              <a:t>1</a:t>
            </a:fld>
            <a:endParaRPr lang="en-US" dirty="0"/>
          </a:p>
        </p:txBody>
      </p:sp>
    </p:spTree>
    <p:extLst>
      <p:ext uri="{BB962C8B-B14F-4D97-AF65-F5344CB8AC3E}">
        <p14:creationId xmlns:p14="http://schemas.microsoft.com/office/powerpoint/2010/main" val="2357702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B43E5DC-FC10-574E-8CB7-83653E10725E}" type="slidenum">
              <a:rPr lang="en-US" smtClean="0"/>
              <a:t>2</a:t>
            </a:fld>
            <a:endParaRPr lang="en-US" dirty="0"/>
          </a:p>
        </p:txBody>
      </p:sp>
    </p:spTree>
    <p:extLst>
      <p:ext uri="{BB962C8B-B14F-4D97-AF65-F5344CB8AC3E}">
        <p14:creationId xmlns:p14="http://schemas.microsoft.com/office/powerpoint/2010/main" val="2194036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DD6EFD-2D7D-9E45-8FC4-958639C0DF70}"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89F5BB-FCA8-2B48-A843-A42D6348B3FC}" type="slidenum">
              <a:rPr lang="en-US" smtClean="0"/>
              <a:t>‹#›</a:t>
            </a:fld>
            <a:endParaRPr lang="en-US" dirty="0"/>
          </a:p>
        </p:txBody>
      </p:sp>
    </p:spTree>
    <p:extLst>
      <p:ext uri="{BB962C8B-B14F-4D97-AF65-F5344CB8AC3E}">
        <p14:creationId xmlns:p14="http://schemas.microsoft.com/office/powerpoint/2010/main" val="4082650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DD6EFD-2D7D-9E45-8FC4-958639C0DF70}"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89F5BB-FCA8-2B48-A843-A42D6348B3FC}" type="slidenum">
              <a:rPr lang="en-US" smtClean="0"/>
              <a:t>‹#›</a:t>
            </a:fld>
            <a:endParaRPr lang="en-US" dirty="0"/>
          </a:p>
        </p:txBody>
      </p:sp>
    </p:spTree>
    <p:extLst>
      <p:ext uri="{BB962C8B-B14F-4D97-AF65-F5344CB8AC3E}">
        <p14:creationId xmlns:p14="http://schemas.microsoft.com/office/powerpoint/2010/main" val="2682679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DD6EFD-2D7D-9E45-8FC4-958639C0DF70}"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89F5BB-FCA8-2B48-A843-A42D6348B3FC}" type="slidenum">
              <a:rPr lang="en-US" smtClean="0"/>
              <a:t>‹#›</a:t>
            </a:fld>
            <a:endParaRPr lang="en-US" dirty="0"/>
          </a:p>
        </p:txBody>
      </p:sp>
    </p:spTree>
    <p:extLst>
      <p:ext uri="{BB962C8B-B14F-4D97-AF65-F5344CB8AC3E}">
        <p14:creationId xmlns:p14="http://schemas.microsoft.com/office/powerpoint/2010/main" val="4263835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DD6EFD-2D7D-9E45-8FC4-958639C0DF70}"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89F5BB-FCA8-2B48-A843-A42D6348B3FC}" type="slidenum">
              <a:rPr lang="en-US" smtClean="0"/>
              <a:t>‹#›</a:t>
            </a:fld>
            <a:endParaRPr lang="en-US" dirty="0"/>
          </a:p>
        </p:txBody>
      </p:sp>
    </p:spTree>
    <p:extLst>
      <p:ext uri="{BB962C8B-B14F-4D97-AF65-F5344CB8AC3E}">
        <p14:creationId xmlns:p14="http://schemas.microsoft.com/office/powerpoint/2010/main" val="749724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DD6EFD-2D7D-9E45-8FC4-958639C0DF70}" type="datetimeFigureOut">
              <a:rPr lang="en-US" smtClean="0"/>
              <a:t>12/11/2024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89F5BB-FCA8-2B48-A843-A42D6348B3FC}" type="slidenum">
              <a:rPr lang="en-US" smtClean="0"/>
              <a:t>‹#›</a:t>
            </a:fld>
            <a:endParaRPr lang="en-US" dirty="0"/>
          </a:p>
        </p:txBody>
      </p:sp>
    </p:spTree>
    <p:extLst>
      <p:ext uri="{BB962C8B-B14F-4D97-AF65-F5344CB8AC3E}">
        <p14:creationId xmlns:p14="http://schemas.microsoft.com/office/powerpoint/2010/main" val="1580429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DD6EFD-2D7D-9E45-8FC4-958639C0DF70}"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89F5BB-FCA8-2B48-A843-A42D6348B3FC}" type="slidenum">
              <a:rPr lang="en-US" smtClean="0"/>
              <a:t>‹#›</a:t>
            </a:fld>
            <a:endParaRPr lang="en-US" dirty="0"/>
          </a:p>
        </p:txBody>
      </p:sp>
    </p:spTree>
    <p:extLst>
      <p:ext uri="{BB962C8B-B14F-4D97-AF65-F5344CB8AC3E}">
        <p14:creationId xmlns:p14="http://schemas.microsoft.com/office/powerpoint/2010/main" val="3248528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DD6EFD-2D7D-9E45-8FC4-958639C0DF70}" type="datetimeFigureOut">
              <a:rPr lang="en-US" smtClean="0"/>
              <a:t>12/11/2024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89F5BB-FCA8-2B48-A843-A42D6348B3FC}" type="slidenum">
              <a:rPr lang="en-US" smtClean="0"/>
              <a:t>‹#›</a:t>
            </a:fld>
            <a:endParaRPr lang="en-US" dirty="0"/>
          </a:p>
        </p:txBody>
      </p:sp>
    </p:spTree>
    <p:extLst>
      <p:ext uri="{BB962C8B-B14F-4D97-AF65-F5344CB8AC3E}">
        <p14:creationId xmlns:p14="http://schemas.microsoft.com/office/powerpoint/2010/main" val="2187028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DD6EFD-2D7D-9E45-8FC4-958639C0DF70}" type="datetimeFigureOut">
              <a:rPr lang="en-US" smtClean="0"/>
              <a:t>12/11/2024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89F5BB-FCA8-2B48-A843-A42D6348B3FC}" type="slidenum">
              <a:rPr lang="en-US" smtClean="0"/>
              <a:t>‹#›</a:t>
            </a:fld>
            <a:endParaRPr lang="en-US" dirty="0"/>
          </a:p>
        </p:txBody>
      </p:sp>
    </p:spTree>
    <p:extLst>
      <p:ext uri="{BB962C8B-B14F-4D97-AF65-F5344CB8AC3E}">
        <p14:creationId xmlns:p14="http://schemas.microsoft.com/office/powerpoint/2010/main" val="879671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DD6EFD-2D7D-9E45-8FC4-958639C0DF70}" type="datetimeFigureOut">
              <a:rPr lang="en-US" smtClean="0"/>
              <a:t>12/11/2024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89F5BB-FCA8-2B48-A843-A42D6348B3FC}" type="slidenum">
              <a:rPr lang="en-US" smtClean="0"/>
              <a:t>‹#›</a:t>
            </a:fld>
            <a:endParaRPr lang="en-US" dirty="0"/>
          </a:p>
        </p:txBody>
      </p:sp>
    </p:spTree>
    <p:extLst>
      <p:ext uri="{BB962C8B-B14F-4D97-AF65-F5344CB8AC3E}">
        <p14:creationId xmlns:p14="http://schemas.microsoft.com/office/powerpoint/2010/main" val="1415534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95DD6EFD-2D7D-9E45-8FC4-958639C0DF70}"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89F5BB-FCA8-2B48-A843-A42D6348B3FC}" type="slidenum">
              <a:rPr lang="en-US" smtClean="0"/>
              <a:t>‹#›</a:t>
            </a:fld>
            <a:endParaRPr lang="en-US" dirty="0"/>
          </a:p>
        </p:txBody>
      </p:sp>
    </p:spTree>
    <p:extLst>
      <p:ext uri="{BB962C8B-B14F-4D97-AF65-F5344CB8AC3E}">
        <p14:creationId xmlns:p14="http://schemas.microsoft.com/office/powerpoint/2010/main" val="956771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dirty="0"/>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95DD6EFD-2D7D-9E45-8FC4-958639C0DF70}" type="datetimeFigureOut">
              <a:rPr lang="en-US" smtClean="0"/>
              <a:t>12/11/2024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89F5BB-FCA8-2B48-A843-A42D6348B3FC}" type="slidenum">
              <a:rPr lang="en-US" smtClean="0"/>
              <a:t>‹#›</a:t>
            </a:fld>
            <a:endParaRPr lang="en-US" dirty="0"/>
          </a:p>
        </p:txBody>
      </p:sp>
    </p:spTree>
    <p:extLst>
      <p:ext uri="{BB962C8B-B14F-4D97-AF65-F5344CB8AC3E}">
        <p14:creationId xmlns:p14="http://schemas.microsoft.com/office/powerpoint/2010/main" val="578233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5DD6EFD-2D7D-9E45-8FC4-958639C0DF70}" type="datetimeFigureOut">
              <a:rPr lang="en-US" smtClean="0"/>
              <a:t>12/11/2024</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2A89F5BB-FCA8-2B48-A843-A42D6348B3FC}" type="slidenum">
              <a:rPr lang="en-US" smtClean="0"/>
              <a:t>‹#›</a:t>
            </a:fld>
            <a:endParaRPr lang="en-US" dirty="0"/>
          </a:p>
        </p:txBody>
      </p:sp>
    </p:spTree>
    <p:extLst>
      <p:ext uri="{BB962C8B-B14F-4D97-AF65-F5344CB8AC3E}">
        <p14:creationId xmlns:p14="http://schemas.microsoft.com/office/powerpoint/2010/main" val="29614998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hyperlink" Target="https://tea.texas.gov/academics/college-career-and-military-prep/career-and-technical-education/programs-of-study-additional-resource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hyperlink" Target="https://tea.texas.gov/student-assessment/monitoring-and-interventions/program-monitoring-and-interventions/methods-of-administration-guidance-and-resources"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tea.texas.gov/cte" TargetMode="External"/><Relationship Id="rId4" Type="http://schemas.openxmlformats.org/officeDocument/2006/relationships/hyperlink" Target="mailto:CTE@tea.texas.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8FAADB7-E19B-1F45-A4BB-C1DFE973D77B}"/>
              </a:ext>
              <a:ext uri="{C183D7F6-B498-43B3-948B-1728B52AA6E4}">
                <adec:decorative xmlns:adec="http://schemas.microsoft.com/office/drawing/2017/decorative" val="1"/>
              </a:ext>
            </a:extLst>
          </p:cNvPr>
          <p:cNvSpPr>
            <a:spLocks noGrp="1"/>
          </p:cNvSpPr>
          <p:nvPr>
            <p:ph type="ctrTitle"/>
          </p:nvPr>
        </p:nvSpPr>
        <p:spPr>
          <a:xfrm>
            <a:off x="1001182" y="25490"/>
            <a:ext cx="5829300" cy="141335"/>
          </a:xfrm>
        </p:spPr>
        <p:txBody>
          <a:bodyPr anchor="t">
            <a:noAutofit/>
          </a:bodyPr>
          <a:lstStyle/>
          <a:p>
            <a:r>
              <a:rPr lang="en-US" sz="800" b="1" i="1" dirty="0">
                <a:solidFill>
                  <a:schemeClr val="bg1"/>
                </a:solidFill>
                <a:latin typeface="Open Sans Semibold" panose="020B0606030504020204" pitchFamily="34" charset="0"/>
                <a:ea typeface="Open Sans Semibold" panose="020B0606030504020204" pitchFamily="34" charset="0"/>
                <a:cs typeface="Open Sans Semibold" panose="020B0606030504020204" pitchFamily="34" charset="0"/>
              </a:rPr>
              <a:t>Statewide Program of Study: </a:t>
            </a:r>
            <a:r>
              <a:rPr lang="en-US" sz="800" b="1" i="1" kern="1200" baseline="0" dirty="0">
                <a:solidFill>
                  <a:schemeClr val="bg1"/>
                </a:solidFill>
                <a:effectLst/>
                <a:latin typeface="+mj-lt"/>
                <a:ea typeface="+mj-ea"/>
                <a:cs typeface="+mj-cs"/>
              </a:rPr>
              <a:t>Graphic Design and Interactive Media</a:t>
            </a:r>
            <a:r>
              <a:rPr lang="en-US" sz="800" dirty="0">
                <a:solidFill>
                  <a:schemeClr val="bg1"/>
                </a:solidFill>
              </a:rPr>
              <a:t> </a:t>
            </a:r>
            <a:r>
              <a:rPr lang="en-US" sz="800" b="1" i="1" dirty="0">
                <a:solidFill>
                  <a:schemeClr val="bg1"/>
                </a:solidFill>
                <a:latin typeface="Open Sans Semibold" panose="020B0606030504020204" pitchFamily="34" charset="0"/>
                <a:ea typeface="Open Sans Semibold" panose="020B0606030504020204" pitchFamily="34" charset="0"/>
                <a:cs typeface="Open Sans Semibold" panose="020B0606030504020204" pitchFamily="34" charset="0"/>
              </a:rPr>
              <a:t>— Page 1</a:t>
            </a:r>
            <a:br>
              <a:rPr lang="en-US" sz="800" b="1" i="1" dirty="0">
                <a:solidFill>
                  <a:schemeClr val="bg1"/>
                </a:solidFill>
                <a:latin typeface="Open Sans Semibold" panose="020B0606030504020204" pitchFamily="34" charset="0"/>
                <a:ea typeface="Open Sans Semibold" panose="020B0606030504020204" pitchFamily="34" charset="0"/>
                <a:cs typeface="Open Sans Semibold" panose="020B0606030504020204" pitchFamily="34" charset="0"/>
              </a:rPr>
            </a:br>
            <a:endParaRPr lang="en-US" sz="800" dirty="0">
              <a:solidFill>
                <a:schemeClr val="bg1"/>
              </a:solidFill>
            </a:endParaRPr>
          </a:p>
        </p:txBody>
      </p:sp>
      <p:sp>
        <p:nvSpPr>
          <p:cNvPr id="9" name="TextBox 8">
            <a:extLst>
              <a:ext uri="{FF2B5EF4-FFF2-40B4-BE49-F238E27FC236}">
                <a16:creationId xmlns:a16="http://schemas.microsoft.com/office/drawing/2014/main" id="{5BEE204E-4C46-91C4-063C-D663E58B8F95}"/>
              </a:ext>
            </a:extLst>
          </p:cNvPr>
          <p:cNvSpPr txBox="1"/>
          <p:nvPr/>
        </p:nvSpPr>
        <p:spPr>
          <a:xfrm>
            <a:off x="6760651" y="47923"/>
            <a:ext cx="876403" cy="200055"/>
          </a:xfrm>
          <a:prstGeom prst="rect">
            <a:avLst/>
          </a:prstGeom>
          <a:noFill/>
        </p:spPr>
        <p:txBody>
          <a:bodyPr wrap="square">
            <a:spAutoFit/>
          </a:bodyPr>
          <a:lstStyle/>
          <a:p>
            <a:r>
              <a:rPr lang="en-US" sz="700" i="1" dirty="0"/>
              <a:t>Revised–May 2024</a:t>
            </a:r>
          </a:p>
        </p:txBody>
      </p:sp>
      <p:sp>
        <p:nvSpPr>
          <p:cNvPr id="5" name="TextBox 4">
            <a:extLst>
              <a:ext uri="{FF2B5EF4-FFF2-40B4-BE49-F238E27FC236}">
                <a16:creationId xmlns:a16="http://schemas.microsoft.com/office/drawing/2014/main" id="{090C96C9-7626-E84E-94AF-1A4A71B39E9B}"/>
              </a:ext>
            </a:extLst>
          </p:cNvPr>
          <p:cNvSpPr txBox="1"/>
          <p:nvPr/>
        </p:nvSpPr>
        <p:spPr>
          <a:xfrm>
            <a:off x="1339089" y="165303"/>
            <a:ext cx="6440444" cy="1015343"/>
          </a:xfrm>
          <a:prstGeom prst="rect">
            <a:avLst/>
          </a:prstGeom>
          <a:noFill/>
        </p:spPr>
        <p:txBody>
          <a:bodyPr wrap="square" lIns="91440" tIns="45720" rIns="91440" bIns="45720" rtlCol="0" anchor="t">
            <a:spAutoFit/>
          </a:bodyPr>
          <a:lstStyle/>
          <a:p>
            <a:pPr lvl="0">
              <a:spcAft>
                <a:spcPts val="300"/>
              </a:spcAft>
              <a:defRPr/>
            </a:pPr>
            <a:r>
              <a:rPr lang="en-US" b="1" dirty="0">
                <a:solidFill>
                  <a:schemeClr val="accent1"/>
                </a:solidFill>
                <a:latin typeface="Calibri"/>
                <a:ea typeface="Open Sans Condensed Condensed" pitchFamily="2" charset="0"/>
                <a:cs typeface="Calibri"/>
              </a:rPr>
              <a:t>Arts, Audio Visual Technology, and Communication Career </a:t>
            </a:r>
            <a:r>
              <a:rPr kumimoji="0" lang="en-US" b="1" i="0" u="none" strike="noStrike" kern="1200" cap="none" spc="0" normalizeH="0" baseline="0" noProof="0" dirty="0">
                <a:ln>
                  <a:noFill/>
                </a:ln>
                <a:solidFill>
                  <a:schemeClr val="accent1"/>
                </a:solidFill>
                <a:effectLst/>
                <a:uLnTx/>
                <a:uFillTx/>
                <a:latin typeface="Calibri"/>
                <a:ea typeface="Open Sans Condensed Condensed" pitchFamily="2" charset="0"/>
                <a:cs typeface="Calibri"/>
              </a:rPr>
              <a:t>Cluster</a:t>
            </a:r>
          </a:p>
          <a:p>
            <a:pPr>
              <a:lnSpc>
                <a:spcPts val="1200"/>
              </a:lnSpc>
              <a:defRPr/>
            </a:pPr>
            <a:r>
              <a:rPr lang="en-US" sz="900" dirty="0">
                <a:solidFill>
                  <a:schemeClr val="accent1"/>
                </a:solidFill>
                <a:latin typeface="Calibri"/>
                <a:ea typeface="Open Sans Light"/>
                <a:cs typeface="Calibri"/>
              </a:rPr>
              <a:t>The Arts, Audio Visual Technology, and Communication (AAVTC) career cluster focuses on designing, producing, exhibiting, performing, writing, and publishing multimedia content requiring creative aptitude, fluency in computer and technology applications, and proficiency in oral and written communication. This career cluster includes occupations ranging from camera operator, audio and video technician, director, and producer to graphic designer and web and digital interface designer.</a:t>
            </a:r>
          </a:p>
        </p:txBody>
      </p:sp>
      <p:sp>
        <p:nvSpPr>
          <p:cNvPr id="6" name="TextBox 5">
            <a:extLst>
              <a:ext uri="{FF2B5EF4-FFF2-40B4-BE49-F238E27FC236}">
                <a16:creationId xmlns:a16="http://schemas.microsoft.com/office/drawing/2014/main" id="{F67423BB-E84B-A848-912D-92B720E05DCA}"/>
              </a:ext>
            </a:extLst>
          </p:cNvPr>
          <p:cNvSpPr txBox="1"/>
          <p:nvPr/>
        </p:nvSpPr>
        <p:spPr>
          <a:xfrm>
            <a:off x="148920" y="1114338"/>
            <a:ext cx="7423745" cy="964367"/>
          </a:xfrm>
          <a:prstGeom prst="rect">
            <a:avLst/>
          </a:prstGeom>
          <a:noFill/>
        </p:spPr>
        <p:txBody>
          <a:bodyPr wrap="square" rtlCol="0">
            <a:spAutoFit/>
          </a:bodyPr>
          <a:lstStyle/>
          <a:p>
            <a:pPr marL="0" marR="0" lvl="0" indent="0" algn="l" defTabSz="914400" rtl="0" eaLnBrk="1" fontAlgn="auto" latinLnBrk="0" hangingPunct="1">
              <a:lnSpc>
                <a:spcPts val="1950"/>
              </a:lnSpc>
              <a:spcBef>
                <a:spcPts val="0"/>
              </a:spcBef>
              <a:buClrTx/>
              <a:buSzTx/>
              <a:buFontTx/>
              <a:buNone/>
              <a:tabLst/>
              <a:defRPr/>
            </a:pPr>
            <a:r>
              <a:rPr kumimoji="0" lang="en-US" sz="1600" b="1" i="1" u="none" strike="noStrike" kern="1200" cap="none" spc="0" normalizeH="0" baseline="0" noProof="0" dirty="0">
                <a:ln>
                  <a:noFill/>
                </a:ln>
                <a:solidFill>
                  <a:srgbClr val="363534"/>
                </a:solidFill>
                <a:effectLst/>
                <a:uLnTx/>
                <a:uFillTx/>
                <a:latin typeface="Calibri" panose="020F0502020204030204" pitchFamily="34" charset="0"/>
                <a:ea typeface="Open Sans Semibold" panose="020B0606030504020204" pitchFamily="34" charset="0"/>
                <a:cs typeface="Calibri" panose="020F0502020204030204" pitchFamily="34" charset="0"/>
              </a:rPr>
              <a:t>Statewide Program of Study: </a:t>
            </a:r>
            <a:r>
              <a:rPr kumimoji="0" lang="en-US" sz="1600" b="1" i="1" u="none" strike="noStrike" kern="1200" cap="none" spc="0" normalizeH="0" baseline="0" noProof="0" dirty="0">
                <a:ln>
                  <a:noFill/>
                </a:ln>
                <a:solidFill>
                  <a:schemeClr val="accent1"/>
                </a:solidFill>
                <a:effectLst/>
                <a:uLnTx/>
                <a:uFillTx/>
                <a:latin typeface="Calibri" panose="020F0502020204030204" pitchFamily="34" charset="0"/>
                <a:ea typeface="Open Sans Semibold" panose="020B0606030504020204" pitchFamily="34" charset="0"/>
                <a:cs typeface="Calibri" panose="020F0502020204030204" pitchFamily="34" charset="0"/>
              </a:rPr>
              <a:t>Graphic Design and Interactive Media</a:t>
            </a:r>
          </a:p>
          <a:p>
            <a:pPr>
              <a:lnSpc>
                <a:spcPts val="1150"/>
              </a:lnSpc>
              <a:spcAft>
                <a:spcPts val="300"/>
              </a:spcAft>
              <a:defRPr/>
            </a:pPr>
            <a:r>
              <a:rPr lang="en-US" sz="900" dirty="0">
                <a:latin typeface="Calibri" panose="020F0502020204030204" pitchFamily="34" charset="0"/>
                <a:ea typeface="Open Sans Light" panose="020B0606030504020204" pitchFamily="34" charset="0"/>
                <a:cs typeface="Calibri" panose="020F0502020204030204" pitchFamily="34" charset="0"/>
                <a:sym typeface="Calibri"/>
              </a:rPr>
              <a:t>The Graphic Design and Interactive Media program of study focuses on occupational and educational opportunities associated with designing or creating graphics to meet specific commercial or promotional needs, such as packaging, displays, or logos. The program of study includes designing clothing and accessories and creating special effects, animation, or other visual images using film, video, computers, or other electronic tools and media for use in computer games, movies, music videos, and commercials.</a:t>
            </a:r>
            <a:endParaRPr lang="en-US" sz="9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endParaRPr>
          </a:p>
        </p:txBody>
      </p:sp>
      <p:sp>
        <p:nvSpPr>
          <p:cNvPr id="10" name="Rectangle 9">
            <a:extLst>
              <a:ext uri="{FF2B5EF4-FFF2-40B4-BE49-F238E27FC236}">
                <a16:creationId xmlns:a16="http://schemas.microsoft.com/office/drawing/2014/main" id="{0087655A-8678-C34A-B834-72710306E4AE}"/>
              </a:ext>
            </a:extLst>
          </p:cNvPr>
          <p:cNvSpPr/>
          <p:nvPr/>
        </p:nvSpPr>
        <p:spPr>
          <a:xfrm>
            <a:off x="363102" y="1984382"/>
            <a:ext cx="4166387" cy="32316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chemeClr val="accent1"/>
                </a:solidFill>
                <a:effectLst/>
                <a:uLnTx/>
                <a:uFillTx/>
                <a:latin typeface="Calibri" panose="020F0502020204030204" pitchFamily="34" charset="0"/>
                <a:ea typeface="Open Sans Condensed Condensed" pitchFamily="2" charset="0"/>
                <a:cs typeface="Calibri" panose="020F0502020204030204" pitchFamily="34" charset="0"/>
                <a:sym typeface="Calibri"/>
              </a:rPr>
              <a:t>Secondary Courses for High School Credit</a:t>
            </a:r>
            <a:endParaRPr kumimoji="0" lang="en-US" sz="1500" b="1" i="0" u="none" strike="noStrike" kern="1200" cap="none" spc="0" normalizeH="0" baseline="0" noProof="0" dirty="0">
              <a:ln>
                <a:noFill/>
              </a:ln>
              <a:solidFill>
                <a:schemeClr val="accent1"/>
              </a:solidFill>
              <a:effectLst/>
              <a:uLnTx/>
              <a:uFillTx/>
              <a:latin typeface="Calibri" panose="020F0502020204030204" pitchFamily="34" charset="0"/>
              <a:ea typeface="Open Sans Condensed Condensed" pitchFamily="2" charset="0"/>
              <a:cs typeface="Calibri" panose="020F0502020204030204" pitchFamily="34" charset="0"/>
            </a:endParaRPr>
          </a:p>
        </p:txBody>
      </p:sp>
      <p:graphicFrame>
        <p:nvGraphicFramePr>
          <p:cNvPr id="11" name="Table 10" descr="Secondary Courses for High School Credit">
            <a:extLst>
              <a:ext uri="{FF2B5EF4-FFF2-40B4-BE49-F238E27FC236}">
                <a16:creationId xmlns:a16="http://schemas.microsoft.com/office/drawing/2014/main" id="{A51F9466-4CB4-994E-AC8E-43A3A7C6FA27}"/>
              </a:ext>
            </a:extLst>
          </p:cNvPr>
          <p:cNvGraphicFramePr>
            <a:graphicFrameLocks noGrp="1"/>
          </p:cNvGraphicFramePr>
          <p:nvPr>
            <p:extLst>
              <p:ext uri="{D42A27DB-BD31-4B8C-83A1-F6EECF244321}">
                <p14:modId xmlns:p14="http://schemas.microsoft.com/office/powerpoint/2010/main" val="1177060668"/>
              </p:ext>
            </p:extLst>
          </p:nvPr>
        </p:nvGraphicFramePr>
        <p:xfrm>
          <a:off x="611636" y="2283819"/>
          <a:ext cx="3900822" cy="1904305"/>
        </p:xfrm>
        <a:graphic>
          <a:graphicData uri="http://schemas.openxmlformats.org/drawingml/2006/table">
            <a:tbl>
              <a:tblPr firstRow="1" bandRow="1">
                <a:effectLst/>
                <a:tableStyleId>{5C22544A-7EE6-4342-B048-85BDC9FD1C3A}</a:tableStyleId>
              </a:tblPr>
              <a:tblGrid>
                <a:gridCol w="595830">
                  <a:extLst>
                    <a:ext uri="{9D8B030D-6E8A-4147-A177-3AD203B41FA5}">
                      <a16:colId xmlns:a16="http://schemas.microsoft.com/office/drawing/2014/main" val="3900548994"/>
                    </a:ext>
                  </a:extLst>
                </a:gridCol>
                <a:gridCol w="3304992">
                  <a:extLst>
                    <a:ext uri="{9D8B030D-6E8A-4147-A177-3AD203B41FA5}">
                      <a16:colId xmlns:a16="http://schemas.microsoft.com/office/drawing/2014/main" val="1881397732"/>
                    </a:ext>
                  </a:extLst>
                </a:gridCol>
              </a:tblGrid>
              <a:tr h="422762">
                <a:tc>
                  <a:txBody>
                    <a:bodyPr/>
                    <a:lstStyle/>
                    <a:p>
                      <a:pPr marL="0" marR="0" lvl="0" indent="0" algn="r" defTabSz="914400" rtl="0" eaLnBrk="1" fontAlgn="auto" latinLnBrk="0" hangingPunct="1">
                        <a:lnSpc>
                          <a:spcPts val="800"/>
                        </a:lnSpc>
                        <a:spcBef>
                          <a:spcPts val="0"/>
                        </a:spcBef>
                        <a:spcAft>
                          <a:spcPts val="0"/>
                        </a:spcAft>
                        <a:buClrTx/>
                        <a:buSzTx/>
                        <a:buFontTx/>
                        <a:buNone/>
                        <a:tabLst/>
                        <a:defRPr/>
                      </a:pPr>
                      <a:r>
                        <a:rPr kumimoji="0" lang="en-US" sz="1050" b="1" i="0" u="none" strike="noStrike" kern="1200" cap="none" spc="0" normalizeH="0" baseline="0" noProof="0" dirty="0">
                          <a:ln>
                            <a:noFill/>
                          </a:ln>
                          <a:solidFill>
                            <a:srgbClr val="363534"/>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rPr>
                        <a:t>Level 1</a:t>
                      </a:r>
                      <a:endParaRPr kumimoji="0" lang="en-US" sz="1050" b="0" i="0" u="none" strike="noStrike" kern="1200" cap="none" spc="0" normalizeH="0" baseline="0" noProof="0" dirty="0">
                        <a:ln>
                          <a:noFill/>
                        </a:ln>
                        <a:solidFill>
                          <a:srgbClr val="363534"/>
                        </a:solidFill>
                        <a:effectLst/>
                        <a:uLnTx/>
                        <a:uFillTx/>
                        <a:latin typeface="Calibri" panose="020F0502020204030204" pitchFamily="34" charset="0"/>
                        <a:ea typeface="Open Sans Light" panose="020B060603050402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rgbClr val="CDE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914400" rtl="0" eaLnBrk="1" fontAlgn="auto" latinLnBrk="0" hangingPunct="1">
                        <a:lnSpc>
                          <a:spcPts val="600"/>
                        </a:lnSpc>
                        <a:spcBef>
                          <a:spcPts val="0"/>
                        </a:spcBef>
                        <a:spcAft>
                          <a:spcPts val="0"/>
                        </a:spcAft>
                        <a:buClr>
                          <a:prstClr val="black"/>
                        </a:buClr>
                        <a:buSzPct val="110000"/>
                        <a:buFont typeface="Arial" panose="020B0604020202020204" pitchFamily="34" charset="0"/>
                        <a:buChar char="•"/>
                        <a:tabLst/>
                        <a:defRPr/>
                      </a:pPr>
                      <a:endParaRPr kumimoji="0" lang="en-US" sz="10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endParaRPr>
                    </a:p>
                    <a:p>
                      <a:pPr marL="171450" marR="0" lvl="0" indent="-171450" algn="l" defTabSz="914400" rtl="0" eaLnBrk="1" fontAlgn="auto" latinLnBrk="0" hangingPunct="1">
                        <a:lnSpc>
                          <a:spcPts val="600"/>
                        </a:lnSpc>
                        <a:spcBef>
                          <a:spcPts val="0"/>
                        </a:spcBef>
                        <a:spcAft>
                          <a:spcPts val="0"/>
                        </a:spcAft>
                        <a:buClr>
                          <a:prstClr val="black"/>
                        </a:buClr>
                        <a:buSzPct val="110000"/>
                        <a:buFont typeface="Arial" panose="020B0604020202020204" pitchFamily="34" charset="0"/>
                        <a:buChar char="•"/>
                        <a:tabLst/>
                        <a:defRPr/>
                      </a:pPr>
                      <a:endParaRPr kumimoji="0" lang="en-US" sz="10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endParaRPr>
                    </a:p>
                    <a:p>
                      <a:pPr marL="171450" marR="0" lvl="0" indent="-171450" algn="l" defTabSz="914400" rtl="0" eaLnBrk="1" fontAlgn="auto" latinLnBrk="0" hangingPunct="1">
                        <a:lnSpc>
                          <a:spcPts val="600"/>
                        </a:lnSpc>
                        <a:spcBef>
                          <a:spcPts val="0"/>
                        </a:spcBef>
                        <a:spcAft>
                          <a:spcPts val="0"/>
                        </a:spcAft>
                        <a:buClr>
                          <a:prstClr val="black"/>
                        </a:buClr>
                        <a:buSzPct val="110000"/>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Principles of Arts, Audio/Video Technology, and Communications</a:t>
                      </a:r>
                    </a:p>
                    <a:p>
                      <a:pPr marL="0" marR="0" lvl="0" indent="0" algn="l" defTabSz="914400" rtl="0" eaLnBrk="1" fontAlgn="auto" latinLnBrk="0" hangingPunct="1">
                        <a:lnSpc>
                          <a:spcPts val="600"/>
                        </a:lnSpc>
                        <a:spcBef>
                          <a:spcPts val="0"/>
                        </a:spcBef>
                        <a:spcAft>
                          <a:spcPts val="0"/>
                        </a:spcAft>
                        <a:buClr>
                          <a:prstClr val="black"/>
                        </a:buClr>
                        <a:buSzPct val="110000"/>
                        <a:buFont typeface="Arial" panose="020B0604020202020204" pitchFamily="34" charset="0"/>
                        <a:buNone/>
                        <a:tabLst/>
                        <a:defRPr/>
                      </a:pPr>
                      <a:endParaRPr kumimoji="0" lang="en-US" sz="1000" b="1" i="0" u="none" strike="noStrike" kern="1200" cap="none" spc="0" normalizeH="0" baseline="30000" noProof="0" dirty="0">
                        <a:ln>
                          <a:noFill/>
                        </a:ln>
                        <a:solidFill>
                          <a:schemeClr val="tx1"/>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endParaRPr>
                    </a:p>
                  </a:txBody>
                  <a:tcPr marR="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rgbClr val="CDE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52735340"/>
                  </a:ext>
                </a:extLst>
              </a:tr>
              <a:tr h="441647">
                <a:tc>
                  <a:txBody>
                    <a:bodyPr/>
                    <a:lstStyle/>
                    <a:p>
                      <a:pPr marL="0" marR="0" lvl="0" indent="0" algn="r" defTabSz="914400" rtl="0" eaLnBrk="1" fontAlgn="auto" latinLnBrk="0" hangingPunct="1">
                        <a:lnSpc>
                          <a:spcPts val="800"/>
                        </a:lnSpc>
                        <a:spcBef>
                          <a:spcPts val="0"/>
                        </a:spcBef>
                        <a:spcAft>
                          <a:spcPts val="0"/>
                        </a:spcAft>
                        <a:buClrTx/>
                        <a:buSzTx/>
                        <a:buFontTx/>
                        <a:buNone/>
                        <a:tabLst/>
                        <a:defRPr/>
                      </a:pPr>
                      <a:r>
                        <a:rPr kumimoji="0" lang="en-US" sz="1050" b="1" i="0" u="none" strike="noStrike" kern="1200" cap="none" spc="0" normalizeH="0" baseline="0" noProof="0" dirty="0">
                          <a:ln>
                            <a:noFill/>
                          </a:ln>
                          <a:solidFill>
                            <a:srgbClr val="363534"/>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rPr>
                        <a:t>Level 2</a:t>
                      </a:r>
                      <a:endParaRPr kumimoji="0" lang="en-US" sz="1050" b="0" i="0" u="none" strike="noStrike" kern="1200" cap="none" spc="0" normalizeH="0" baseline="0" noProof="0" dirty="0">
                        <a:ln>
                          <a:noFill/>
                        </a:ln>
                        <a:solidFill>
                          <a:srgbClr val="363534"/>
                        </a:solidFill>
                        <a:effectLst/>
                        <a:uLnTx/>
                        <a:uFillTx/>
                        <a:latin typeface="Calibri" panose="020F0502020204030204" pitchFamily="34" charset="0"/>
                        <a:ea typeface="Open Sans Light" panose="020B060603050402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CDE0F0"/>
                      </a:solidFill>
                      <a:prstDash val="solid"/>
                      <a:round/>
                      <a:headEnd type="none" w="med" len="med"/>
                      <a:tailEnd type="none" w="med" len="med"/>
                    </a:lnT>
                    <a:lnB w="9525" cap="flat" cmpd="sng" algn="ctr">
                      <a:solidFill>
                        <a:srgbClr val="CDE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914400" rtl="0" eaLnBrk="1" fontAlgn="auto" latinLnBrk="0" hangingPunct="1">
                        <a:lnSpc>
                          <a:spcPts val="600"/>
                        </a:lnSpc>
                        <a:spcBef>
                          <a:spcPts val="0"/>
                        </a:spcBef>
                        <a:spcAft>
                          <a:spcPts val="0"/>
                        </a:spcAft>
                        <a:buClr>
                          <a:prstClr val="black"/>
                        </a:buClr>
                        <a:buSzPct val="110000"/>
                        <a:buFont typeface="Arial" panose="020B0604020202020204" pitchFamily="34" charset="0"/>
                        <a:buChar char="•"/>
                        <a:tabLst/>
                        <a:defRPr/>
                      </a:pPr>
                      <a:endParaRPr kumimoji="0" lang="en-US" sz="10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endParaRPr>
                    </a:p>
                    <a:p>
                      <a:pPr marL="171450" marR="0" lvl="0" indent="-171450" algn="l" defTabSz="914400" rtl="0" eaLnBrk="1" fontAlgn="auto" latinLnBrk="0" hangingPunct="1">
                        <a:lnSpc>
                          <a:spcPts val="600"/>
                        </a:lnSpc>
                        <a:spcBef>
                          <a:spcPts val="0"/>
                        </a:spcBef>
                        <a:spcAft>
                          <a:spcPts val="0"/>
                        </a:spcAft>
                        <a:buClr>
                          <a:prstClr val="black"/>
                        </a:buClr>
                        <a:buSzPct val="110000"/>
                        <a:buFont typeface="Arial" panose="020B0604020202020204" pitchFamily="34" charset="0"/>
                        <a:buChar char="•"/>
                        <a:tabLst/>
                        <a:defRPr/>
                      </a:pPr>
                      <a:endParaRPr kumimoji="0" lang="en-US" sz="10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endParaRPr>
                    </a:p>
                    <a:p>
                      <a:pPr marL="171450" marR="0" lvl="0" indent="-171450" algn="l" defTabSz="914400" rtl="0" eaLnBrk="1" fontAlgn="auto" latinLnBrk="0" hangingPunct="1">
                        <a:lnSpc>
                          <a:spcPts val="600"/>
                        </a:lnSpc>
                        <a:spcBef>
                          <a:spcPts val="0"/>
                        </a:spcBef>
                        <a:spcAft>
                          <a:spcPts val="0"/>
                        </a:spcAft>
                        <a:buClr>
                          <a:prstClr val="black"/>
                        </a:buClr>
                        <a:buSzPct val="110000"/>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Graphic Design and Illustration I</a:t>
                      </a:r>
                    </a:p>
                    <a:p>
                      <a:pPr marL="171450" marR="0" lvl="0" indent="-171450" algn="l" defTabSz="914400" rtl="0" eaLnBrk="1" fontAlgn="auto" latinLnBrk="0" hangingPunct="1">
                        <a:lnSpc>
                          <a:spcPts val="600"/>
                        </a:lnSpc>
                        <a:spcBef>
                          <a:spcPts val="0"/>
                        </a:spcBef>
                        <a:spcAft>
                          <a:spcPts val="0"/>
                        </a:spcAft>
                        <a:buClr>
                          <a:prstClr val="black"/>
                        </a:buClr>
                        <a:buSzPct val="110000"/>
                        <a:buFont typeface="Arial" panose="020B0604020202020204" pitchFamily="34" charset="0"/>
                        <a:buChar char="•"/>
                        <a:tabLst/>
                        <a:defRPr/>
                      </a:pPr>
                      <a:endParaRPr kumimoji="0" lang="en-US" sz="10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endParaRPr>
                    </a:p>
                    <a:p>
                      <a:pPr marL="171450" marR="0" lvl="0" indent="-171450" algn="l" defTabSz="914400" rtl="0" eaLnBrk="1" fontAlgn="auto" latinLnBrk="0" hangingPunct="1">
                        <a:lnSpc>
                          <a:spcPts val="600"/>
                        </a:lnSpc>
                        <a:spcBef>
                          <a:spcPts val="0"/>
                        </a:spcBef>
                        <a:spcAft>
                          <a:spcPts val="0"/>
                        </a:spcAft>
                        <a:buClr>
                          <a:prstClr val="black"/>
                        </a:buClr>
                        <a:buSzPct val="110000"/>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Animation I</a:t>
                      </a:r>
                      <a:endParaRPr kumimoji="0" lang="en-US" sz="1000" b="1" i="0" u="none" strike="noStrike" kern="1200" cap="none" spc="0" normalizeH="0" baseline="30000" noProof="0" dirty="0">
                        <a:ln>
                          <a:noFill/>
                        </a:ln>
                        <a:solidFill>
                          <a:schemeClr val="tx1"/>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endParaRPr>
                    </a:p>
                    <a:p>
                      <a:pPr marL="0" marR="0" lvl="0" indent="0" algn="l" defTabSz="914400" rtl="0" eaLnBrk="1" fontAlgn="auto" latinLnBrk="0" hangingPunct="1">
                        <a:lnSpc>
                          <a:spcPts val="600"/>
                        </a:lnSpc>
                        <a:spcBef>
                          <a:spcPts val="0"/>
                        </a:spcBef>
                        <a:spcAft>
                          <a:spcPts val="0"/>
                        </a:spcAft>
                        <a:buClr>
                          <a:prstClr val="black"/>
                        </a:buClr>
                        <a:buSzPct val="110000"/>
                        <a:buFont typeface="Arial" panose="020B0604020202020204" pitchFamily="34" charset="0"/>
                        <a:buNone/>
                        <a:tabLst/>
                        <a:defRPr/>
                      </a:pPr>
                      <a:endParaRPr kumimoji="0" lang="en-US" sz="10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endParaRPr>
                    </a:p>
                  </a:txBody>
                  <a:tcPr marR="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CDE0F0"/>
                      </a:solidFill>
                      <a:prstDash val="solid"/>
                      <a:round/>
                      <a:headEnd type="none" w="med" len="med"/>
                      <a:tailEnd type="none" w="med" len="med"/>
                    </a:lnT>
                    <a:lnB w="9525" cap="flat" cmpd="sng" algn="ctr">
                      <a:solidFill>
                        <a:srgbClr val="CDE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48495746"/>
                  </a:ext>
                </a:extLst>
              </a:tr>
              <a:tr h="456818">
                <a:tc>
                  <a:txBody>
                    <a:bodyPr/>
                    <a:lstStyle/>
                    <a:p>
                      <a:pPr marL="0" marR="0" lvl="0" indent="0" algn="r" defTabSz="914400" rtl="0" eaLnBrk="1" fontAlgn="auto" latinLnBrk="0" hangingPunct="1">
                        <a:lnSpc>
                          <a:spcPts val="800"/>
                        </a:lnSpc>
                        <a:spcBef>
                          <a:spcPts val="0"/>
                        </a:spcBef>
                        <a:spcAft>
                          <a:spcPts val="0"/>
                        </a:spcAft>
                        <a:buClrTx/>
                        <a:buSzTx/>
                        <a:buFontTx/>
                        <a:buNone/>
                        <a:tabLst/>
                        <a:defRPr/>
                      </a:pPr>
                      <a:r>
                        <a:rPr kumimoji="0" lang="en-US" sz="1050" b="1" i="0" u="none" strike="noStrike" kern="1200" cap="none" spc="0" normalizeH="0" baseline="0" noProof="0" dirty="0">
                          <a:ln>
                            <a:noFill/>
                          </a:ln>
                          <a:solidFill>
                            <a:srgbClr val="363534"/>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rPr>
                        <a:t>Level 3</a:t>
                      </a:r>
                      <a:endParaRPr kumimoji="0" lang="en-US" sz="1050" b="0" i="0" u="none" strike="noStrike" kern="1200" cap="none" spc="0" normalizeH="0" baseline="0" noProof="0" dirty="0">
                        <a:ln>
                          <a:noFill/>
                        </a:ln>
                        <a:solidFill>
                          <a:srgbClr val="363534"/>
                        </a:solidFill>
                        <a:effectLst/>
                        <a:uLnTx/>
                        <a:uFillTx/>
                        <a:latin typeface="Calibri" panose="020F0502020204030204" pitchFamily="34" charset="0"/>
                        <a:ea typeface="Open Sans Light" panose="020B0606030504020204" pitchFamily="34" charset="0"/>
                        <a:cs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CDE0F0"/>
                      </a:solidFill>
                      <a:prstDash val="solid"/>
                      <a:round/>
                      <a:headEnd type="none" w="med" len="med"/>
                      <a:tailEnd type="none" w="med" len="med"/>
                    </a:lnT>
                    <a:lnB w="9525" cap="flat" cmpd="sng" algn="ctr">
                      <a:solidFill>
                        <a:srgbClr val="CDE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1450" marR="0" lvl="0" indent="-171450" algn="l" defTabSz="914400" rtl="0" eaLnBrk="1" fontAlgn="auto" latinLnBrk="0" hangingPunct="1">
                        <a:lnSpc>
                          <a:spcPts val="600"/>
                        </a:lnSpc>
                        <a:spcBef>
                          <a:spcPts val="0"/>
                        </a:spcBef>
                        <a:spcAft>
                          <a:spcPts val="0"/>
                        </a:spcAft>
                        <a:buClr>
                          <a:prstClr val="black"/>
                        </a:buClr>
                        <a:buSzPct val="110000"/>
                        <a:buFont typeface="Arial" panose="020B0604020202020204" pitchFamily="34" charset="0"/>
                        <a:buChar char="•"/>
                        <a:tabLst/>
                        <a:defRPr/>
                      </a:pPr>
                      <a:endParaRPr kumimoji="0" lang="en-US" sz="10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endParaRPr>
                    </a:p>
                    <a:p>
                      <a:pPr marL="171450" marR="0" lvl="0" indent="-171450" algn="l" defTabSz="914400" rtl="0" eaLnBrk="1" fontAlgn="auto" latinLnBrk="0" hangingPunct="1">
                        <a:lnSpc>
                          <a:spcPts val="600"/>
                        </a:lnSpc>
                        <a:spcBef>
                          <a:spcPts val="0"/>
                        </a:spcBef>
                        <a:spcAft>
                          <a:spcPts val="0"/>
                        </a:spcAft>
                        <a:buClr>
                          <a:prstClr val="black"/>
                        </a:buClr>
                        <a:buSzPct val="110000"/>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Graphic Design and Illustration II + Graphic Design and</a:t>
                      </a:r>
                    </a:p>
                    <a:p>
                      <a:pPr marL="171450" marR="0" lvl="0" indent="-171450" algn="l" defTabSz="914400" rtl="0" eaLnBrk="1" fontAlgn="auto" latinLnBrk="0" hangingPunct="1">
                        <a:lnSpc>
                          <a:spcPts val="600"/>
                        </a:lnSpc>
                        <a:spcBef>
                          <a:spcPts val="0"/>
                        </a:spcBef>
                        <a:spcAft>
                          <a:spcPts val="0"/>
                        </a:spcAft>
                        <a:buClr>
                          <a:prstClr val="black"/>
                        </a:buClr>
                        <a:buSzPct val="110000"/>
                        <a:buFont typeface="Arial" panose="020B0604020202020204" pitchFamily="34" charset="0"/>
                        <a:buChar char="•"/>
                        <a:tabLst/>
                        <a:defRPr/>
                      </a:pPr>
                      <a:endParaRPr kumimoji="0" lang="en-US" sz="10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endParaRPr>
                    </a:p>
                    <a:p>
                      <a:pPr marL="0" marR="0" lvl="0" indent="0" algn="l" defTabSz="914400" rtl="0" eaLnBrk="1" fontAlgn="auto" latinLnBrk="0" hangingPunct="1">
                        <a:lnSpc>
                          <a:spcPts val="600"/>
                        </a:lnSpc>
                        <a:spcBef>
                          <a:spcPts val="0"/>
                        </a:spcBef>
                        <a:spcAft>
                          <a:spcPts val="0"/>
                        </a:spcAft>
                        <a:buClr>
                          <a:prstClr val="black"/>
                        </a:buClr>
                        <a:buSzPct val="110000"/>
                        <a:buFont typeface="Arial" panose="020B0604020202020204" pitchFamily="34" charset="0"/>
                        <a:buNone/>
                        <a:tabLst/>
                        <a:defRPr/>
                      </a:pPr>
                      <a:r>
                        <a:rPr kumimoji="0" lang="en-US" sz="10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 Illustration II Lab</a:t>
                      </a:r>
                    </a:p>
                  </a:txBody>
                  <a:tcPr marR="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CDE0F0"/>
                      </a:solidFill>
                      <a:prstDash val="solid"/>
                      <a:round/>
                      <a:headEnd type="none" w="med" len="med"/>
                      <a:tailEnd type="none" w="med" len="med"/>
                    </a:lnT>
                    <a:lnB w="9525" cap="flat" cmpd="sng" algn="ctr">
                      <a:solidFill>
                        <a:srgbClr val="CDE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38088793"/>
                  </a:ext>
                </a:extLst>
              </a:tr>
              <a:tr h="534759">
                <a:tc>
                  <a:txBody>
                    <a:bodyPr/>
                    <a:lstStyle/>
                    <a:p>
                      <a:pPr marL="0" marR="0" lvl="0" indent="0" algn="r" defTabSz="914400" rtl="0" eaLnBrk="1" fontAlgn="auto" latinLnBrk="0" hangingPunct="1">
                        <a:lnSpc>
                          <a:spcPts val="800"/>
                        </a:lnSpc>
                        <a:spcBef>
                          <a:spcPts val="0"/>
                        </a:spcBef>
                        <a:spcAft>
                          <a:spcPts val="0"/>
                        </a:spcAft>
                        <a:buClrTx/>
                        <a:buSzTx/>
                        <a:buFontTx/>
                        <a:buNone/>
                        <a:tabLst/>
                        <a:defRPr/>
                      </a:pPr>
                      <a:r>
                        <a:rPr kumimoji="0" lang="en-US" sz="1050" b="1" i="0" u="none" strike="noStrike" kern="1200" cap="none" spc="0" normalizeH="0" baseline="0" noProof="0" dirty="0">
                          <a:ln>
                            <a:noFill/>
                          </a:ln>
                          <a:solidFill>
                            <a:srgbClr val="363534"/>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rPr>
                        <a:t>Level 4</a:t>
                      </a:r>
                      <a:endParaRPr kumimoji="0" lang="en-US" sz="1050" b="0" i="0" u="none" strike="noStrike" kern="1200" cap="none" spc="0" normalizeH="0" baseline="0" noProof="0" dirty="0">
                        <a:ln>
                          <a:noFill/>
                        </a:ln>
                        <a:solidFill>
                          <a:srgbClr val="363534"/>
                        </a:solidFill>
                        <a:effectLst/>
                        <a:uLnTx/>
                        <a:uFillTx/>
                        <a:latin typeface="Calibri" panose="020F0502020204030204" pitchFamily="34" charset="0"/>
                        <a:ea typeface="Open Sans Light" panose="020B060603050402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CDE0F0"/>
                      </a:solidFill>
                      <a:prstDash val="solid"/>
                      <a:round/>
                      <a:headEnd type="none" w="med" len="med"/>
                      <a:tailEnd type="none" w="med" len="med"/>
                    </a:lnT>
                    <a:lnB w="9525" cap="flat" cmpd="sng" algn="ctr">
                      <a:solidFill>
                        <a:srgbClr val="CDE0F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ts val="600"/>
                        </a:lnSpc>
                        <a:spcBef>
                          <a:spcPts val="0"/>
                        </a:spcBef>
                        <a:spcAft>
                          <a:spcPts val="0"/>
                        </a:spcAft>
                        <a:buClr>
                          <a:prstClr val="black"/>
                        </a:buClr>
                        <a:buSzPct val="110000"/>
                        <a:buFont typeface="Arial" panose="020B0604020202020204" pitchFamily="34" charset="0"/>
                        <a:buNone/>
                        <a:tabLst/>
                        <a:defRPr/>
                      </a:pPr>
                      <a:endParaRPr kumimoji="0" lang="en-US" sz="10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endParaRPr>
                    </a:p>
                    <a:p>
                      <a:pPr marL="171450" marR="0" lvl="0" indent="-171450" algn="l" defTabSz="914400" rtl="0" eaLnBrk="1" fontAlgn="auto" latinLnBrk="0" hangingPunct="1">
                        <a:lnSpc>
                          <a:spcPts val="600"/>
                        </a:lnSpc>
                        <a:spcBef>
                          <a:spcPts val="0"/>
                        </a:spcBef>
                        <a:spcAft>
                          <a:spcPts val="0"/>
                        </a:spcAft>
                        <a:buClr>
                          <a:prstClr val="black"/>
                        </a:buClr>
                        <a:buSzPct val="110000"/>
                        <a:buFont typeface="Arial" panose="020B0604020202020204" pitchFamily="34" charset="0"/>
                        <a:buChar char="•"/>
                        <a:tabLst/>
                        <a:defRPr/>
                      </a:pPr>
                      <a:r>
                        <a:rPr kumimoji="0" lang="en-US" sz="10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Practicum in Graphic Design and Illustration</a:t>
                      </a:r>
                    </a:p>
                  </a:txBody>
                  <a:tcPr marR="0" marT="9144" marB="9144"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CDE0F0"/>
                      </a:solidFill>
                      <a:prstDash val="solid"/>
                      <a:round/>
                      <a:headEnd type="none" w="med" len="med"/>
                      <a:tailEnd type="none" w="med" len="med"/>
                    </a:lnT>
                    <a:lnB w="9525" cap="flat" cmpd="sng" algn="ctr">
                      <a:solidFill>
                        <a:srgbClr val="CDE0F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40026004"/>
                  </a:ext>
                </a:extLst>
              </a:tr>
            </a:tbl>
          </a:graphicData>
        </a:graphic>
      </p:graphicFrame>
      <p:sp>
        <p:nvSpPr>
          <p:cNvPr id="27" name="Rectangle 26">
            <a:extLst>
              <a:ext uri="{FF2B5EF4-FFF2-40B4-BE49-F238E27FC236}">
                <a16:creationId xmlns:a16="http://schemas.microsoft.com/office/drawing/2014/main" id="{51EB19DF-B58A-124C-914A-06C3A6AAEC9E}"/>
              </a:ext>
            </a:extLst>
          </p:cNvPr>
          <p:cNvSpPr/>
          <p:nvPr/>
        </p:nvSpPr>
        <p:spPr>
          <a:xfrm>
            <a:off x="230572" y="5785753"/>
            <a:ext cx="4217085" cy="276999"/>
          </a:xfrm>
          <a:prstGeom prst="rect">
            <a:avLst/>
          </a:prstGeom>
        </p:spPr>
        <p:txBody>
          <a:bodyPr wrap="square">
            <a:spAutoFit/>
          </a:bodyPr>
          <a:lstStyle/>
          <a:p>
            <a:pPr lvl="0" algn="ctr">
              <a:buClr>
                <a:prstClr val="black"/>
              </a:buClr>
              <a:defRPr/>
            </a:pPr>
            <a:r>
              <a:rPr lang="en-US" sz="1200" b="1" dirty="0">
                <a:solidFill>
                  <a:schemeClr val="accent1"/>
                </a:solidFill>
                <a:latin typeface="Calibri" panose="020F0502020204030204" pitchFamily="34" charset="0"/>
                <a:ea typeface="Open Sans Condensed Condensed" pitchFamily="2" charset="0"/>
                <a:cs typeface="Calibri" panose="020F0502020204030204" pitchFamily="34" charset="0"/>
                <a:sym typeface="Calibri"/>
              </a:rPr>
              <a:t>Aligned Advanced Academic Courses </a:t>
            </a:r>
            <a:endParaRPr kumimoji="0" lang="en-US" sz="1200" b="1" i="0" u="none" strike="noStrike" kern="1200" cap="none" spc="0" normalizeH="0" baseline="0" noProof="0" dirty="0">
              <a:ln>
                <a:noFill/>
              </a:ln>
              <a:solidFill>
                <a:schemeClr val="accent1"/>
              </a:solidFill>
              <a:effectLst/>
              <a:uLnTx/>
              <a:uFillTx/>
              <a:latin typeface="Calibri" panose="020F0502020204030204" pitchFamily="34" charset="0"/>
              <a:ea typeface="Open Sans Condensed Condensed" pitchFamily="2" charset="0"/>
              <a:cs typeface="Calibri" panose="020F0502020204030204" pitchFamily="34" charset="0"/>
            </a:endParaRPr>
          </a:p>
        </p:txBody>
      </p:sp>
      <p:graphicFrame>
        <p:nvGraphicFramePr>
          <p:cNvPr id="44" name="Table 43" descr="Aligned Advanced Academic Courses">
            <a:extLst>
              <a:ext uri="{FF2B5EF4-FFF2-40B4-BE49-F238E27FC236}">
                <a16:creationId xmlns:a16="http://schemas.microsoft.com/office/drawing/2014/main" id="{3E2DD264-47B8-1545-85DD-F3E32EB813B3}"/>
              </a:ext>
            </a:extLst>
          </p:cNvPr>
          <p:cNvGraphicFramePr>
            <a:graphicFrameLocks noGrp="1"/>
          </p:cNvGraphicFramePr>
          <p:nvPr>
            <p:extLst>
              <p:ext uri="{D42A27DB-BD31-4B8C-83A1-F6EECF244321}">
                <p14:modId xmlns:p14="http://schemas.microsoft.com/office/powerpoint/2010/main" val="3629497150"/>
              </p:ext>
            </p:extLst>
          </p:nvPr>
        </p:nvGraphicFramePr>
        <p:xfrm>
          <a:off x="227692" y="6033377"/>
          <a:ext cx="4223434" cy="457200"/>
        </p:xfrm>
        <a:graphic>
          <a:graphicData uri="http://schemas.openxmlformats.org/drawingml/2006/table">
            <a:tbl>
              <a:tblPr firstRow="1" bandRow="1">
                <a:effectLst/>
                <a:tableStyleId>{5C22544A-7EE6-4342-B048-85BDC9FD1C3A}</a:tableStyleId>
              </a:tblPr>
              <a:tblGrid>
                <a:gridCol w="1179940">
                  <a:extLst>
                    <a:ext uri="{9D8B030D-6E8A-4147-A177-3AD203B41FA5}">
                      <a16:colId xmlns:a16="http://schemas.microsoft.com/office/drawing/2014/main" val="3900548994"/>
                    </a:ext>
                  </a:extLst>
                </a:gridCol>
                <a:gridCol w="3043494">
                  <a:extLst>
                    <a:ext uri="{9D8B030D-6E8A-4147-A177-3AD203B41FA5}">
                      <a16:colId xmlns:a16="http://schemas.microsoft.com/office/drawing/2014/main" val="1881397732"/>
                    </a:ext>
                  </a:extLst>
                </a:gridCol>
              </a:tblGrid>
              <a:tr h="0">
                <a:tc>
                  <a:txBody>
                    <a:bodyPr/>
                    <a:lstStyle/>
                    <a:p>
                      <a:pPr marL="0" marR="0" lvl="0" indent="0" algn="r" defTabSz="914400" rtl="0" eaLnBrk="1" fontAlgn="auto" latinLnBrk="0" hangingPunct="1">
                        <a:lnSpc>
                          <a:spcPts val="800"/>
                        </a:lnSpc>
                        <a:spcBef>
                          <a:spcPts val="0"/>
                        </a:spcBef>
                        <a:spcAft>
                          <a:spcPts val="0"/>
                        </a:spcAft>
                        <a:buClrTx/>
                        <a:buSzTx/>
                        <a:buFontTx/>
                        <a:buNone/>
                        <a:tabLst/>
                        <a:defRPr/>
                      </a:pPr>
                      <a:r>
                        <a:rPr lang="en-US" sz="950" b="1" i="0" dirty="0">
                          <a:solidFill>
                            <a:srgbClr val="012169"/>
                          </a:solidFill>
                          <a:latin typeface="Calibri" panose="020F0502020204030204" pitchFamily="34" charset="0"/>
                          <a:ea typeface="Open Sans Semibold" panose="020B0606030504020204" pitchFamily="34" charset="0"/>
                          <a:cs typeface="Calibri" panose="020F0502020204030204" pitchFamily="34" charset="0"/>
                          <a:sym typeface="Calibri"/>
                        </a:rPr>
                        <a:t>AP or IB</a:t>
                      </a:r>
                      <a:endParaRPr lang="en-US" sz="950" b="1" i="0" dirty="0">
                        <a:solidFill>
                          <a:srgbClr val="012169"/>
                        </a:solidFill>
                        <a:latin typeface="Calibri" panose="020F0502020204030204" pitchFamily="34" charset="0"/>
                        <a:ea typeface="Open Sans Semibold" panose="020B0606030504020204" pitchFamily="34" charset="0"/>
                        <a:cs typeface="Calibri" panose="020F050202020403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
                          <a:srgbClr val="FF0000"/>
                        </a:buClr>
                        <a:buSzPts val="900"/>
                        <a:buFontTx/>
                        <a:buNone/>
                        <a:tabLst/>
                        <a:defRPr/>
                      </a:pPr>
                      <a:r>
                        <a:rPr kumimoji="0" lang="en-US" sz="9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AP Studio Art: Two-Dimensional Design Portfolio</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alpha val="4706"/>
                      </a:schemeClr>
                    </a:solidFill>
                  </a:tcPr>
                </a:tc>
                <a:extLst>
                  <a:ext uri="{0D108BD9-81ED-4DB2-BD59-A6C34878D82A}">
                    <a16:rowId xmlns:a16="http://schemas.microsoft.com/office/drawing/2014/main" val="2752735340"/>
                  </a:ext>
                </a:extLst>
              </a:tr>
              <a:tr h="0">
                <a:tc>
                  <a:txBody>
                    <a:bodyPr/>
                    <a:lstStyle/>
                    <a:p>
                      <a:pPr marL="0" marR="0" lvl="0" indent="0" algn="r" defTabSz="914400" rtl="0" eaLnBrk="1" fontAlgn="auto" latinLnBrk="0" hangingPunct="1">
                        <a:lnSpc>
                          <a:spcPts val="800"/>
                        </a:lnSpc>
                        <a:spcBef>
                          <a:spcPts val="0"/>
                        </a:spcBef>
                        <a:spcAft>
                          <a:spcPts val="0"/>
                        </a:spcAft>
                        <a:buClrTx/>
                        <a:buSzTx/>
                        <a:buFontTx/>
                        <a:buNone/>
                        <a:tabLst/>
                        <a:defRPr/>
                      </a:pPr>
                      <a:r>
                        <a:rPr lang="en-US" sz="950" b="1" i="0" dirty="0">
                          <a:solidFill>
                            <a:srgbClr val="012169"/>
                          </a:solidFill>
                          <a:latin typeface="Calibri" panose="020F0502020204030204" pitchFamily="34" charset="0"/>
                          <a:ea typeface="Open Sans Semibold" panose="020B0606030504020204" pitchFamily="34" charset="0"/>
                          <a:cs typeface="Calibri" panose="020F0502020204030204" pitchFamily="34" charset="0"/>
                          <a:sym typeface="Calibri"/>
                        </a:rPr>
                        <a:t>Dual Credit</a:t>
                      </a:r>
                      <a:endParaRPr lang="en-US" sz="950" b="1" i="0" dirty="0">
                        <a:solidFill>
                          <a:srgbClr val="012169"/>
                        </a:solidFill>
                        <a:latin typeface="Calibri" panose="020F0502020204030204" pitchFamily="34" charset="0"/>
                        <a:ea typeface="Open Sans Semibold" panose="020B0606030504020204" pitchFamily="34" charset="0"/>
                        <a:cs typeface="Calibri" panose="020F0502020204030204" pitchFamily="34" charset="0"/>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alpha val="10000"/>
                      </a:schemeClr>
                    </a:solidFill>
                  </a:tcPr>
                </a:tc>
                <a:tc>
                  <a:txBody>
                    <a:bodyPr/>
                    <a:lstStyle/>
                    <a:p>
                      <a:pPr marL="0" marR="0" lvl="0" indent="0" algn="l" defTabSz="914400" rtl="0" eaLnBrk="1" fontAlgn="auto" latinLnBrk="0" hangingPunct="1">
                        <a:lnSpc>
                          <a:spcPct val="100000"/>
                        </a:lnSpc>
                        <a:spcBef>
                          <a:spcPts val="0"/>
                        </a:spcBef>
                        <a:spcAft>
                          <a:spcPts val="0"/>
                        </a:spcAft>
                        <a:buClr>
                          <a:srgbClr val="FF0000"/>
                        </a:buClr>
                        <a:buSzPts val="900"/>
                        <a:buFontTx/>
                        <a:buNone/>
                        <a:tabLst/>
                        <a:defRPr/>
                      </a:pPr>
                      <a:r>
                        <a:rPr kumimoji="0" lang="en-US" sz="9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Dual credit offerings will vary by local education agency. </a:t>
                      </a: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alpha val="10000"/>
                      </a:schemeClr>
                    </a:solidFill>
                  </a:tcPr>
                </a:tc>
                <a:extLst>
                  <a:ext uri="{0D108BD9-81ED-4DB2-BD59-A6C34878D82A}">
                    <a16:rowId xmlns:a16="http://schemas.microsoft.com/office/drawing/2014/main" val="2448495746"/>
                  </a:ext>
                </a:extLst>
              </a:tr>
            </a:tbl>
          </a:graphicData>
        </a:graphic>
      </p:graphicFrame>
      <p:sp>
        <p:nvSpPr>
          <p:cNvPr id="2" name="TextBox 1">
            <a:extLst>
              <a:ext uri="{FF2B5EF4-FFF2-40B4-BE49-F238E27FC236}">
                <a16:creationId xmlns:a16="http://schemas.microsoft.com/office/drawing/2014/main" id="{50361EC3-77A7-994F-984F-11D4CA56C88D}"/>
              </a:ext>
            </a:extLst>
          </p:cNvPr>
          <p:cNvSpPr txBox="1"/>
          <p:nvPr/>
        </p:nvSpPr>
        <p:spPr>
          <a:xfrm>
            <a:off x="196871" y="6419802"/>
            <a:ext cx="4217085" cy="481670"/>
          </a:xfrm>
          <a:prstGeom prst="rect">
            <a:avLst/>
          </a:prstGeom>
          <a:noFill/>
        </p:spPr>
        <p:txBody>
          <a:bodyPr wrap="square" lIns="0" rIns="0" rtlCol="0">
            <a:spAutoFit/>
          </a:bodyPr>
          <a:lstStyle/>
          <a:p>
            <a:pPr marL="55563" marR="0">
              <a:lnSpc>
                <a:spcPct val="107000"/>
              </a:lnSpc>
              <a:spcBef>
                <a:spcPts val="0"/>
              </a:spcBef>
              <a:spcAft>
                <a:spcPts val="800"/>
              </a:spcAft>
            </a:pPr>
            <a:r>
              <a:rPr lang="en-US" sz="800" i="1" kern="100" dirty="0">
                <a:effectLst/>
                <a:latin typeface="Calibri" panose="020F0502020204030204" pitchFamily="34" charset="0"/>
                <a:ea typeface="Calibri" panose="020F0502020204030204" pitchFamily="34" charset="0"/>
                <a:cs typeface="Times New Roman" panose="02020603050405020304" pitchFamily="18" charset="0"/>
              </a:rPr>
              <a:t>Students should be advised to consider these course opportunities to enrich their preparation. AP or IB courses not listed under the Secondary Courses for High School Credit section of this framework document do not count towards concentrator/completer status for this program of study.</a:t>
            </a:r>
            <a:endParaRPr lang="en-US" sz="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9" name="Rectangle 28">
            <a:extLst>
              <a:ext uri="{FF2B5EF4-FFF2-40B4-BE49-F238E27FC236}">
                <a16:creationId xmlns:a16="http://schemas.microsoft.com/office/drawing/2014/main" id="{5E6D0C54-DE5D-EB4A-80F0-2C96F3B14DB5}"/>
              </a:ext>
            </a:extLst>
          </p:cNvPr>
          <p:cNvSpPr/>
          <p:nvPr/>
        </p:nvSpPr>
        <p:spPr>
          <a:xfrm>
            <a:off x="230550" y="6836824"/>
            <a:ext cx="4212956" cy="27699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prstClr val="black"/>
              </a:buClr>
              <a:buSzTx/>
              <a:buFontTx/>
              <a:buNone/>
              <a:tabLst/>
              <a:defRPr/>
            </a:pPr>
            <a:r>
              <a:rPr kumimoji="0" lang="en-US" sz="1200" b="1" i="0" u="none" strike="noStrike" kern="1200" cap="none" spc="0" normalizeH="0" baseline="0" noProof="0" dirty="0">
                <a:ln>
                  <a:noFill/>
                </a:ln>
                <a:solidFill>
                  <a:schemeClr val="accent1"/>
                </a:solidFill>
                <a:effectLst/>
                <a:uLnTx/>
                <a:uFillTx/>
                <a:latin typeface="Calibri" panose="020F0502020204030204" pitchFamily="34" charset="0"/>
                <a:ea typeface="Open Sans Condensed Condensed" pitchFamily="2" charset="0"/>
                <a:cs typeface="Calibri" panose="020F0502020204030204" pitchFamily="34" charset="0"/>
                <a:sym typeface="Calibri"/>
              </a:rPr>
              <a:t>Work-Based Learning and Expanded Learning Opportunities</a:t>
            </a:r>
            <a:endParaRPr kumimoji="0" lang="en-US" sz="1200" b="1" i="0" u="none" strike="noStrike" kern="1200" cap="none" spc="0" normalizeH="0" baseline="0" noProof="0" dirty="0">
              <a:ln>
                <a:noFill/>
              </a:ln>
              <a:solidFill>
                <a:schemeClr val="accent1"/>
              </a:solidFill>
              <a:effectLst/>
              <a:uLnTx/>
              <a:uFillTx/>
              <a:latin typeface="Calibri" panose="020F0502020204030204" pitchFamily="34" charset="0"/>
              <a:ea typeface="Open Sans Condensed Condensed" pitchFamily="2" charset="0"/>
              <a:cs typeface="Calibri" panose="020F0502020204030204" pitchFamily="34" charset="0"/>
            </a:endParaRPr>
          </a:p>
        </p:txBody>
      </p:sp>
      <p:graphicFrame>
        <p:nvGraphicFramePr>
          <p:cNvPr id="28" name="Table 27" descr="Work-Based Learning and Expanded Learning Opportunities">
            <a:extLst>
              <a:ext uri="{FF2B5EF4-FFF2-40B4-BE49-F238E27FC236}">
                <a16:creationId xmlns:a16="http://schemas.microsoft.com/office/drawing/2014/main" id="{799D3F2A-B054-4C47-A306-F8F9DE80D21E}"/>
              </a:ext>
            </a:extLst>
          </p:cNvPr>
          <p:cNvGraphicFramePr>
            <a:graphicFrameLocks noGrp="1"/>
          </p:cNvGraphicFramePr>
          <p:nvPr>
            <p:extLst>
              <p:ext uri="{D42A27DB-BD31-4B8C-83A1-F6EECF244321}">
                <p14:modId xmlns:p14="http://schemas.microsoft.com/office/powerpoint/2010/main" val="2700892433"/>
              </p:ext>
            </p:extLst>
          </p:nvPr>
        </p:nvGraphicFramePr>
        <p:xfrm>
          <a:off x="226421" y="7069708"/>
          <a:ext cx="4217085" cy="1240268"/>
        </p:xfrm>
        <a:graphic>
          <a:graphicData uri="http://schemas.openxmlformats.org/drawingml/2006/table">
            <a:tbl>
              <a:tblPr firstRow="1" bandRow="1">
                <a:effectLst/>
                <a:tableStyleId>{5C22544A-7EE6-4342-B048-85BDC9FD1C3A}</a:tableStyleId>
              </a:tblPr>
              <a:tblGrid>
                <a:gridCol w="1169001">
                  <a:extLst>
                    <a:ext uri="{9D8B030D-6E8A-4147-A177-3AD203B41FA5}">
                      <a16:colId xmlns:a16="http://schemas.microsoft.com/office/drawing/2014/main" val="3900548994"/>
                    </a:ext>
                  </a:extLst>
                </a:gridCol>
                <a:gridCol w="3048084">
                  <a:extLst>
                    <a:ext uri="{9D8B030D-6E8A-4147-A177-3AD203B41FA5}">
                      <a16:colId xmlns:a16="http://schemas.microsoft.com/office/drawing/2014/main" val="1881397732"/>
                    </a:ext>
                  </a:extLst>
                </a:gridCol>
              </a:tblGrid>
              <a:tr h="620134">
                <a:tc>
                  <a:txBody>
                    <a:bodyPr/>
                    <a:lstStyle/>
                    <a:p>
                      <a:pPr marL="0" marR="0" lvl="0" indent="0" algn="r" defTabSz="914400" rtl="0" eaLnBrk="1" fontAlgn="auto" latinLnBrk="0" hangingPunct="1">
                        <a:lnSpc>
                          <a:spcPts val="900"/>
                        </a:lnSpc>
                        <a:spcBef>
                          <a:spcPts val="0"/>
                        </a:spcBef>
                        <a:spcAft>
                          <a:spcPts val="0"/>
                        </a:spcAft>
                        <a:buClrTx/>
                        <a:buSzTx/>
                        <a:buFontTx/>
                        <a:buNone/>
                        <a:tabLst/>
                        <a:defRPr/>
                      </a:pPr>
                      <a:r>
                        <a:rPr lang="en-US" sz="950" b="1" i="0" dirty="0">
                          <a:solidFill>
                            <a:schemeClr val="tx2"/>
                          </a:solidFill>
                          <a:latin typeface="Calibri" panose="020F0502020204030204" pitchFamily="34" charset="0"/>
                          <a:ea typeface="Open Sans Semibold" panose="020B0606030504020204" pitchFamily="34" charset="0"/>
                          <a:cs typeface="Calibri" panose="020F0502020204030204" pitchFamily="34" charset="0"/>
                          <a:sym typeface="Calibri"/>
                        </a:rPr>
                        <a:t>Work-Based Learning Activities</a:t>
                      </a:r>
                      <a:endParaRPr lang="en-US" sz="950" b="1" i="0" dirty="0">
                        <a:solidFill>
                          <a:schemeClr val="tx2"/>
                        </a:solidFill>
                        <a:latin typeface="Calibri" panose="020F0502020204030204" pitchFamily="34" charset="0"/>
                        <a:ea typeface="Open Sans Semibold" panose="020B0606030504020204" pitchFamily="34" charset="0"/>
                        <a:cs typeface="Calibri" panose="020F0502020204030204" pitchFamily="34" charset="0"/>
                      </a:endParaRPr>
                    </a:p>
                  </a:txBody>
                  <a:tcPr marT="18288" marB="18288"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alpha val="5098"/>
                      </a:schemeClr>
                    </a:solidFill>
                  </a:tcPr>
                </a:tc>
                <a:tc>
                  <a:txBody>
                    <a:bodyPr/>
                    <a:lstStyle/>
                    <a:p>
                      <a:pPr marL="171450" marR="0" lvl="0" indent="-171450" algn="l" defTabSz="914400" rtl="0" eaLnBrk="1" fontAlgn="auto" latinLnBrk="0" hangingPunct="1">
                        <a:lnSpc>
                          <a:spcPct val="100000"/>
                        </a:lnSpc>
                        <a:spcBef>
                          <a:spcPts val="0"/>
                        </a:spcBef>
                        <a:spcAft>
                          <a:spcPts val="0"/>
                        </a:spcAft>
                        <a:buClr>
                          <a:srgbClr val="363534"/>
                        </a:buClr>
                        <a:buSzPts val="900"/>
                        <a:buFont typeface="Arial" panose="020B0604020202020204" pitchFamily="34" charset="0"/>
                        <a:buChar char="•"/>
                        <a:tabLst/>
                        <a:defRPr/>
                      </a:pPr>
                      <a:r>
                        <a:rPr kumimoji="0" lang="en-US" sz="9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Shadow an art director at a branding firm or design agency</a:t>
                      </a:r>
                    </a:p>
                    <a:p>
                      <a:pPr marL="171450" marR="0" lvl="0" indent="-171450" algn="l" defTabSz="914400" rtl="0" eaLnBrk="1" fontAlgn="auto" latinLnBrk="0" hangingPunct="1">
                        <a:lnSpc>
                          <a:spcPct val="100000"/>
                        </a:lnSpc>
                        <a:spcBef>
                          <a:spcPts val="0"/>
                        </a:spcBef>
                        <a:spcAft>
                          <a:spcPts val="0"/>
                        </a:spcAft>
                        <a:buClr>
                          <a:srgbClr val="363534"/>
                        </a:buClr>
                        <a:buSzPts val="900"/>
                        <a:buFont typeface="Arial" panose="020B0604020202020204" pitchFamily="34" charset="0"/>
                        <a:buChar char="•"/>
                        <a:tabLst/>
                        <a:defRPr/>
                      </a:pPr>
                      <a:r>
                        <a:rPr kumimoji="0" lang="en-US" sz="9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Intern in the marketing and communications department of a technology company</a:t>
                      </a:r>
                    </a:p>
                  </a:txBody>
                  <a:tcPr marT="9144" marB="9144"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alpha val="5098"/>
                      </a:schemeClr>
                    </a:solidFill>
                  </a:tcPr>
                </a:tc>
                <a:extLst>
                  <a:ext uri="{0D108BD9-81ED-4DB2-BD59-A6C34878D82A}">
                    <a16:rowId xmlns:a16="http://schemas.microsoft.com/office/drawing/2014/main" val="2479243592"/>
                  </a:ext>
                </a:extLst>
              </a:tr>
              <a:tr h="620134">
                <a:tc>
                  <a:txBody>
                    <a:bodyPr/>
                    <a:lstStyle/>
                    <a:p>
                      <a:pPr marL="0" marR="0" lvl="0" indent="0" algn="r" defTabSz="914400" rtl="0" eaLnBrk="1" fontAlgn="auto" latinLnBrk="0" hangingPunct="1">
                        <a:lnSpc>
                          <a:spcPts val="900"/>
                        </a:lnSpc>
                        <a:spcBef>
                          <a:spcPts val="0"/>
                        </a:spcBef>
                        <a:spcAft>
                          <a:spcPts val="0"/>
                        </a:spcAft>
                        <a:buClrTx/>
                        <a:buSzTx/>
                        <a:buFontTx/>
                        <a:buNone/>
                        <a:tabLst/>
                        <a:defRPr/>
                      </a:pPr>
                      <a:r>
                        <a:rPr lang="en-US" sz="950" b="1" i="0" dirty="0">
                          <a:solidFill>
                            <a:schemeClr val="tx2"/>
                          </a:solidFill>
                          <a:latin typeface="Calibri" panose="020F0502020204030204" pitchFamily="34" charset="0"/>
                          <a:ea typeface="Open Sans Semibold" panose="020B0606030504020204" pitchFamily="34" charset="0"/>
                          <a:cs typeface="Calibri" panose="020F0502020204030204" pitchFamily="34" charset="0"/>
                          <a:sym typeface="Calibri"/>
                        </a:rPr>
                        <a:t>Expanded Learning Opportunities</a:t>
                      </a:r>
                      <a:endParaRPr lang="en-US" sz="950" b="1" i="0" dirty="0">
                        <a:solidFill>
                          <a:schemeClr val="tx2"/>
                        </a:solidFill>
                        <a:latin typeface="Calibri" panose="020F0502020204030204" pitchFamily="34" charset="0"/>
                        <a:ea typeface="Open Sans Semibold" panose="020B0606030504020204" pitchFamily="34" charset="0"/>
                        <a:cs typeface="Calibri" panose="020F0502020204030204" pitchFamily="34" charset="0"/>
                      </a:endParaRPr>
                    </a:p>
                  </a:txBody>
                  <a:tcPr marT="18288" marB="18288"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alpha val="2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
                          <a:srgbClr val="363534"/>
                        </a:buClr>
                        <a:buSzPts val="900"/>
                        <a:buFont typeface="Arial" panose="020B0604020202020204" pitchFamily="34" charset="0"/>
                        <a:buChar char="•"/>
                        <a:tabLst/>
                        <a:defRPr/>
                      </a:pPr>
                      <a:r>
                        <a:rPr kumimoji="0" lang="en-US" sz="9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Participate in SkillsUSA or TSA</a:t>
                      </a:r>
                    </a:p>
                    <a:p>
                      <a:pPr marL="171450" marR="0" lvl="0" indent="-171450" algn="l" defTabSz="914400" rtl="0" eaLnBrk="1" fontAlgn="auto" latinLnBrk="0" hangingPunct="1">
                        <a:lnSpc>
                          <a:spcPct val="100000"/>
                        </a:lnSpc>
                        <a:spcBef>
                          <a:spcPts val="0"/>
                        </a:spcBef>
                        <a:spcAft>
                          <a:spcPts val="0"/>
                        </a:spcAft>
                        <a:buClr>
                          <a:srgbClr val="363534"/>
                        </a:buClr>
                        <a:buSzPts val="900"/>
                        <a:buFont typeface="Arial" panose="020B0604020202020204" pitchFamily="34" charset="0"/>
                        <a:buChar char="•"/>
                        <a:tabLst/>
                        <a:defRPr/>
                      </a:pPr>
                      <a:r>
                        <a:rPr kumimoji="0" lang="en-US" sz="9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Participate in Student Television Network</a:t>
                      </a:r>
                    </a:p>
                    <a:p>
                      <a:pPr marL="171450" marR="0" lvl="0" indent="-171450" algn="l" defTabSz="914400" rtl="0" eaLnBrk="1" fontAlgn="auto" latinLnBrk="0" hangingPunct="1">
                        <a:lnSpc>
                          <a:spcPct val="100000"/>
                        </a:lnSpc>
                        <a:spcBef>
                          <a:spcPts val="0"/>
                        </a:spcBef>
                        <a:spcAft>
                          <a:spcPts val="0"/>
                        </a:spcAft>
                        <a:buClr>
                          <a:srgbClr val="363534"/>
                        </a:buClr>
                        <a:buSzPts val="900"/>
                        <a:buFont typeface="Arial" panose="020B0604020202020204" pitchFamily="34" charset="0"/>
                        <a:buChar char="•"/>
                        <a:tabLst/>
                        <a:defRPr/>
                      </a:pPr>
                      <a:r>
                        <a:rPr kumimoji="0" lang="en-US" sz="900" b="0" i="0" u="none" strike="noStrike" kern="1200" cap="none" spc="0" normalizeH="0" baseline="0" noProof="0" dirty="0">
                          <a:ln>
                            <a:noFill/>
                          </a:ln>
                          <a:solidFill>
                            <a:schemeClr val="tx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Join a related co-curricular or extracurricular club such as web development or computer coding</a:t>
                      </a:r>
                    </a:p>
                  </a:txBody>
                  <a:tcPr marT="9144" marB="9144"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alpha val="20000"/>
                      </a:schemeClr>
                    </a:solidFill>
                  </a:tcPr>
                </a:tc>
                <a:extLst>
                  <a:ext uri="{0D108BD9-81ED-4DB2-BD59-A6C34878D82A}">
                    <a16:rowId xmlns:a16="http://schemas.microsoft.com/office/drawing/2014/main" val="2752735340"/>
                  </a:ext>
                </a:extLst>
              </a:tr>
            </a:tbl>
          </a:graphicData>
        </a:graphic>
      </p:graphicFrame>
      <p:sp>
        <p:nvSpPr>
          <p:cNvPr id="26" name="Rectangle 25">
            <a:extLst>
              <a:ext uri="{FF2B5EF4-FFF2-40B4-BE49-F238E27FC236}">
                <a16:creationId xmlns:a16="http://schemas.microsoft.com/office/drawing/2014/main" id="{AC1903EC-A84D-594F-94A3-CABE34227C62}"/>
              </a:ext>
            </a:extLst>
          </p:cNvPr>
          <p:cNvSpPr/>
          <p:nvPr/>
        </p:nvSpPr>
        <p:spPr>
          <a:xfrm>
            <a:off x="233090" y="8322835"/>
            <a:ext cx="4288214" cy="27699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accent1"/>
                </a:solidFill>
                <a:effectLst/>
                <a:uLnTx/>
                <a:uFillTx/>
                <a:latin typeface="Calibri" panose="020F0502020204030204" pitchFamily="34" charset="0"/>
                <a:ea typeface="Open Sans Condensed Condensed" pitchFamily="2" charset="0"/>
                <a:cs typeface="Calibri" panose="020F0502020204030204" pitchFamily="34" charset="0"/>
              </a:rPr>
              <a:t>Aligned Industry-Based Certifications</a:t>
            </a:r>
          </a:p>
        </p:txBody>
      </p:sp>
      <p:sp>
        <p:nvSpPr>
          <p:cNvPr id="14" name="Google Shape;166;p1">
            <a:extLst>
              <a:ext uri="{FF2B5EF4-FFF2-40B4-BE49-F238E27FC236}">
                <a16:creationId xmlns:a16="http://schemas.microsoft.com/office/drawing/2014/main" id="{F3FFB454-99EA-E048-AE90-DD129590DE9E}"/>
              </a:ext>
            </a:extLst>
          </p:cNvPr>
          <p:cNvSpPr txBox="1"/>
          <p:nvPr/>
        </p:nvSpPr>
        <p:spPr>
          <a:xfrm>
            <a:off x="244029" y="8584802"/>
            <a:ext cx="4465279" cy="859238"/>
          </a:xfrm>
          <a:prstGeom prst="rect">
            <a:avLst/>
          </a:prstGeom>
          <a:noFill/>
          <a:ln>
            <a:noFill/>
          </a:ln>
        </p:spPr>
        <p:txBody>
          <a:bodyPr spcFirstLastPara="1" wrap="square" lIns="0" tIns="0" rIns="0" bIns="0" numCol="2" spcCol="18288" anchor="t" anchorCtr="0">
            <a:noAutofit/>
          </a:bodyPr>
          <a:lstStyle/>
          <a:p>
            <a:pPr marL="127000" marR="0" lvl="0" indent="-127000" algn="l" defTabSz="914400" rtl="0" eaLnBrk="1" fontAlgn="auto" latinLnBrk="0" hangingPunct="1">
              <a:spcBef>
                <a:spcPts val="0"/>
              </a:spcBef>
              <a:spcAft>
                <a:spcPts val="0"/>
              </a:spcAft>
              <a:buSzPct val="120000"/>
              <a:buFont typeface="Arial" panose="020B0604020202020204" pitchFamily="34" charset="0"/>
              <a:buChar char="•"/>
              <a:tabLst/>
              <a:defRPr/>
            </a:pPr>
            <a:endParaRPr lang="en-US" sz="800" dirty="0">
              <a:latin typeface="Calibri" panose="020F0502020204030204" pitchFamily="34" charset="0"/>
              <a:ea typeface="Open Sans Light" panose="020B0606030504020204" pitchFamily="34" charset="0"/>
              <a:cs typeface="Calibri" panose="020F0502020204030204" pitchFamily="34" charset="0"/>
            </a:endParaRPr>
          </a:p>
          <a:p>
            <a:pPr marL="127000" lvl="0" indent="-127000">
              <a:buSzPct val="120000"/>
              <a:buFont typeface="Arial" panose="020B0604020202020204" pitchFamily="34" charset="0"/>
              <a:buChar char="•"/>
              <a:defRPr/>
            </a:pPr>
            <a:r>
              <a:rPr lang="en-US" sz="800" dirty="0">
                <a:latin typeface="Calibri" panose="020F0502020204030204" pitchFamily="34" charset="0"/>
                <a:ea typeface="Open Sans Light" panose="020B0606030504020204" pitchFamily="34" charset="0"/>
                <a:cs typeface="Calibri" panose="020F0502020204030204" pitchFamily="34" charset="0"/>
                <a:sym typeface="Calibri"/>
              </a:rPr>
              <a:t>Adobe Certified Professional in Graphic Design and Illustration Using Adobe Illustrator</a:t>
            </a:r>
          </a:p>
          <a:p>
            <a:pPr marL="127000" lvl="0" indent="-127000">
              <a:buSzPct val="120000"/>
              <a:buFont typeface="Arial" panose="020B0604020202020204" pitchFamily="34" charset="0"/>
              <a:buChar char="•"/>
              <a:defRPr/>
            </a:pPr>
            <a:endParaRPr lang="en-US" sz="800" dirty="0">
              <a:latin typeface="Calibri" panose="020F0502020204030204" pitchFamily="34" charset="0"/>
              <a:ea typeface="Open Sans Light" panose="020B0606030504020204" pitchFamily="34" charset="0"/>
              <a:cs typeface="Calibri" panose="020F0502020204030204" pitchFamily="34" charset="0"/>
              <a:sym typeface="Calibri"/>
            </a:endParaRPr>
          </a:p>
          <a:p>
            <a:pPr marL="127000" lvl="0" indent="-127000">
              <a:buSzPct val="120000"/>
              <a:buFont typeface="Arial" panose="020B0604020202020204" pitchFamily="34" charset="0"/>
              <a:buChar char="•"/>
              <a:defRPr/>
            </a:pPr>
            <a:r>
              <a:rPr lang="en-US" sz="800" dirty="0">
                <a:latin typeface="Calibri" panose="020F0502020204030204" pitchFamily="34" charset="0"/>
                <a:ea typeface="Open Sans Light" panose="020B0606030504020204" pitchFamily="34" charset="0"/>
                <a:cs typeface="Calibri" panose="020F0502020204030204" pitchFamily="34" charset="0"/>
                <a:sym typeface="Calibri"/>
              </a:rPr>
              <a:t>Adobe Certified Professional in Visual Design Using Adobe Photoshop</a:t>
            </a:r>
          </a:p>
        </p:txBody>
      </p:sp>
      <p:pic>
        <p:nvPicPr>
          <p:cNvPr id="50" name="Google Shape;358;p9">
            <a:extLst>
              <a:ext uri="{FF2B5EF4-FFF2-40B4-BE49-F238E27FC236}">
                <a16:creationId xmlns:a16="http://schemas.microsoft.com/office/drawing/2014/main" id="{85DE085E-9BDC-A143-838F-7E2D5AA3F79B}"/>
              </a:ext>
              <a:ext uri="{C183D7F6-B498-43B3-948B-1728B52AA6E4}">
                <adec:decorative xmlns:adec="http://schemas.microsoft.com/office/drawing/2017/decorative" val="1"/>
              </a:ext>
            </a:extLst>
          </p:cNvPr>
          <p:cNvPicPr preferRelativeResize="0"/>
          <p:nvPr/>
        </p:nvPicPr>
        <p:blipFill rotWithShape="1">
          <a:blip r:embed="rId4">
            <a:alphaModFix/>
          </a:blip>
          <a:srcRect r="1536"/>
          <a:stretch/>
        </p:blipFill>
        <p:spPr>
          <a:xfrm>
            <a:off x="4675133" y="2400155"/>
            <a:ext cx="3100150" cy="761275"/>
          </a:xfrm>
          <a:prstGeom prst="rect">
            <a:avLst/>
          </a:prstGeom>
          <a:noFill/>
          <a:ln w="9525" cap="flat" cmpd="sng">
            <a:solidFill>
              <a:schemeClr val="lt1"/>
            </a:solidFill>
            <a:prstDash val="solid"/>
            <a:round/>
            <a:headEnd type="none" w="sm" len="sm"/>
            <a:tailEnd type="none" w="sm" len="sm"/>
          </a:ln>
        </p:spPr>
      </p:pic>
      <p:sp>
        <p:nvSpPr>
          <p:cNvPr id="17" name="Rectangle 16">
            <a:extLst>
              <a:ext uri="{FF2B5EF4-FFF2-40B4-BE49-F238E27FC236}">
                <a16:creationId xmlns:a16="http://schemas.microsoft.com/office/drawing/2014/main" id="{8901CE91-ECE6-7049-B499-17887E1ED1D4}"/>
              </a:ext>
              <a:ext uri="{C183D7F6-B498-43B3-948B-1728B52AA6E4}">
                <adec:decorative xmlns:adec="http://schemas.microsoft.com/office/drawing/2017/decorative" val="1"/>
              </a:ext>
            </a:extLst>
          </p:cNvPr>
          <p:cNvSpPr/>
          <p:nvPr/>
        </p:nvSpPr>
        <p:spPr>
          <a:xfrm>
            <a:off x="4680848" y="3086447"/>
            <a:ext cx="3116932" cy="7448206"/>
          </a:xfrm>
          <a:prstGeom prst="rect">
            <a:avLst/>
          </a:prstGeom>
          <a:solidFill>
            <a:schemeClr val="accent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E7E3DB"/>
              </a:solidFill>
              <a:effectLst/>
              <a:uLnTx/>
              <a:uFillTx/>
              <a:latin typeface="Calibri" panose="020F0502020204030204" pitchFamily="34" charset="0"/>
              <a:cs typeface="Calibri" panose="020F0502020204030204" pitchFamily="34" charset="0"/>
            </a:endParaRPr>
          </a:p>
        </p:txBody>
      </p:sp>
      <p:sp>
        <p:nvSpPr>
          <p:cNvPr id="47" name="Rectangle 46">
            <a:extLst>
              <a:ext uri="{FF2B5EF4-FFF2-40B4-BE49-F238E27FC236}">
                <a16:creationId xmlns:a16="http://schemas.microsoft.com/office/drawing/2014/main" id="{1769ED0C-06E7-7F46-B005-75B0FEB7C386}"/>
              </a:ext>
            </a:extLst>
          </p:cNvPr>
          <p:cNvSpPr/>
          <p:nvPr/>
        </p:nvSpPr>
        <p:spPr>
          <a:xfrm>
            <a:off x="4761869" y="3223055"/>
            <a:ext cx="2816334" cy="29238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500"/>
              </a:spcAft>
              <a:buClr>
                <a:srgbClr val="363534"/>
              </a:buClr>
              <a:buSzTx/>
              <a:buFontTx/>
              <a:buNone/>
              <a:tabLst/>
              <a:defRPr/>
            </a:pPr>
            <a:r>
              <a:rPr kumimoji="0" lang="en-US" sz="1300" b="1" i="0" u="none" strike="noStrike" kern="1200" cap="none" spc="0" normalizeH="0" baseline="0" noProof="0" dirty="0">
                <a:ln>
                  <a:noFill/>
                </a:ln>
                <a:solidFill>
                  <a:schemeClr val="accent1"/>
                </a:solidFill>
                <a:effectLst/>
                <a:uLnTx/>
                <a:uFillTx/>
                <a:latin typeface="Calibri" panose="020F0502020204030204" pitchFamily="34" charset="0"/>
                <a:ea typeface="Open Sans Condensed Condensed" pitchFamily="2" charset="0"/>
                <a:cs typeface="Calibri" panose="020F0502020204030204" pitchFamily="34" charset="0"/>
                <a:sym typeface="Calibri"/>
              </a:rPr>
              <a:t>Example Postsecondary Opportunities</a:t>
            </a:r>
          </a:p>
        </p:txBody>
      </p:sp>
      <p:sp>
        <p:nvSpPr>
          <p:cNvPr id="23" name="Google Shape;163;p1">
            <a:extLst>
              <a:ext uri="{FF2B5EF4-FFF2-40B4-BE49-F238E27FC236}">
                <a16:creationId xmlns:a16="http://schemas.microsoft.com/office/drawing/2014/main" id="{1ACA50DF-1E3A-1C45-A12E-E10648D51069}"/>
              </a:ext>
            </a:extLst>
          </p:cNvPr>
          <p:cNvSpPr txBox="1"/>
          <p:nvPr/>
        </p:nvSpPr>
        <p:spPr>
          <a:xfrm>
            <a:off x="4771924" y="3488702"/>
            <a:ext cx="2882825" cy="2226447"/>
          </a:xfrm>
          <a:prstGeom prst="rect">
            <a:avLst/>
          </a:prstGeom>
          <a:noFill/>
          <a:ln>
            <a:noFill/>
          </a:ln>
        </p:spPr>
        <p:txBody>
          <a:bodyPr spcFirstLastPara="1" wrap="square" lIns="91425" tIns="45700" rIns="91425" bIns="45700" anchor="t" anchorCtr="0">
            <a:noAutofit/>
          </a:bodyPr>
          <a:lstStyle/>
          <a:p>
            <a:pPr marL="114300" marR="0" lvl="0" indent="-114300" algn="l" defTabSz="914400" rtl="0" eaLnBrk="1" fontAlgn="auto" latinLnBrk="0" hangingPunct="1">
              <a:lnSpc>
                <a:spcPts val="1000"/>
              </a:lnSpc>
              <a:spcBef>
                <a:spcPts val="0"/>
              </a:spcBef>
              <a:spcAft>
                <a:spcPts val="0"/>
              </a:spcAft>
              <a:buClr>
                <a:srgbClr val="363534"/>
              </a:buClr>
              <a:buSzTx/>
              <a:buFont typeface="Arial"/>
              <a:buNone/>
              <a:tabLst/>
              <a:defRPr/>
            </a:pPr>
            <a:r>
              <a:rPr kumimoji="0" lang="en-US" sz="900" b="1" i="0" u="none" strike="noStrike" kern="1200" cap="none" spc="0" normalizeH="0" baseline="0" noProof="0" dirty="0">
                <a:ln>
                  <a:noFill/>
                </a:ln>
                <a:solidFill>
                  <a:prstClr val="black"/>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Associate Degrees</a:t>
            </a:r>
            <a:endParaRPr kumimoji="0" lang="en-US" sz="900" b="1" i="0" u="none" strike="noStrike" kern="1200" cap="none" spc="0" normalizeH="0" baseline="0" noProof="0" dirty="0">
              <a:ln>
                <a:noFill/>
              </a:ln>
              <a:solidFill>
                <a:prstClr val="black"/>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endParaRPr>
          </a:p>
          <a:p>
            <a:pPr marL="114300" indent="-114300">
              <a:lnSpc>
                <a:spcPts val="1000"/>
              </a:lnSpc>
              <a:buClr>
                <a:srgbClr val="363534"/>
              </a:buClr>
              <a:buSzPts val="800"/>
              <a:buFontTx/>
              <a:buChar char="•"/>
              <a:defRPr/>
            </a:pPr>
            <a:r>
              <a:rPr lang="en-US" sz="9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2"/>
                  </a:ext>
                </a:extLst>
              </a:rPr>
              <a:t>Graphic Design</a:t>
            </a:r>
          </a:p>
          <a:p>
            <a:pPr marL="114300" indent="-114300">
              <a:lnSpc>
                <a:spcPts val="1000"/>
              </a:lnSpc>
              <a:buClr>
                <a:srgbClr val="363534"/>
              </a:buClr>
              <a:buSzPts val="800"/>
              <a:buFontTx/>
              <a:buChar char="•"/>
              <a:defRPr/>
            </a:pPr>
            <a:r>
              <a:rPr lang="en-US" sz="9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2"/>
                  </a:ext>
                </a:extLst>
              </a:rPr>
              <a:t>Digital Arts</a:t>
            </a:r>
            <a:endParaRPr lang="en-US" sz="9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xmlns:lc="http://schemas.openxmlformats.org/drawingml/2006/lockedCanvas" textRoundtripDataId="2"/>
                </a:ext>
              </a:extLst>
            </a:endParaRPr>
          </a:p>
          <a:p>
            <a:pPr lvl="0">
              <a:lnSpc>
                <a:spcPts val="1000"/>
              </a:lnSpc>
              <a:buClr>
                <a:srgbClr val="363534"/>
              </a:buClr>
              <a:buSzPts val="800"/>
              <a:defRPr/>
            </a:pPr>
            <a:endParaRPr kumimoji="0" lang="en-US" sz="700" b="1" i="0" u="none" strike="noStrike" kern="1200" cap="none" spc="0" normalizeH="0" baseline="0" noProof="0" dirty="0">
              <a:ln>
                <a:noFill/>
              </a:ln>
              <a:solidFill>
                <a:prstClr val="black"/>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endParaRPr>
          </a:p>
          <a:p>
            <a:pPr lvl="0">
              <a:lnSpc>
                <a:spcPts val="1000"/>
              </a:lnSpc>
              <a:buClr>
                <a:srgbClr val="363534"/>
              </a:buClr>
              <a:buSzPts val="800"/>
              <a:defRPr/>
            </a:pPr>
            <a:r>
              <a:rPr kumimoji="0" lang="en-US" sz="900" b="1" i="0" u="none" strike="noStrike" kern="1200" cap="none" spc="0" normalizeH="0" baseline="0" noProof="0" dirty="0">
                <a:ln>
                  <a:noFill/>
                </a:ln>
                <a:solidFill>
                  <a:prstClr val="black"/>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rPr>
              <a:t>Bachelor’s Degrees</a:t>
            </a:r>
            <a:endParaRPr kumimoji="0" lang="en-US" sz="9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endParaRPr>
          </a:p>
          <a:p>
            <a:pPr marL="114300" lvl="0" indent="-114300">
              <a:lnSpc>
                <a:spcPts val="1000"/>
              </a:lnSpc>
              <a:buClr>
                <a:srgbClr val="363534"/>
              </a:buClr>
              <a:buSzPts val="800"/>
              <a:buFontTx/>
              <a:buChar char="•"/>
              <a:defRPr/>
            </a:pPr>
            <a:r>
              <a:rPr lang="en-US" sz="9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lc="http://schemas.openxmlformats.org/drawingml/2006/lockedCanvas" textRoundtripDataId="2"/>
                  </a:ext>
                </a:extLst>
              </a:rPr>
              <a:t>Web Page, Digital/Multimedia and Information Resources Design</a:t>
            </a:r>
          </a:p>
          <a:p>
            <a:pPr marL="114300" lvl="0" indent="-114300">
              <a:lnSpc>
                <a:spcPts val="1000"/>
              </a:lnSpc>
              <a:buClr>
                <a:srgbClr val="363534"/>
              </a:buClr>
              <a:buSzPts val="800"/>
              <a:buFontTx/>
              <a:buChar char="•"/>
              <a:defRPr/>
            </a:pPr>
            <a:r>
              <a:rPr lang="en-US" sz="9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lc="http://schemas.openxmlformats.org/drawingml/2006/lockedCanvas" textRoundtripDataId="2"/>
                  </a:ext>
                </a:extLst>
              </a:rPr>
              <a:t>Design and Visual Communications</a:t>
            </a:r>
          </a:p>
          <a:p>
            <a:pPr marL="114300" lvl="0" indent="-114300">
              <a:lnSpc>
                <a:spcPts val="1000"/>
              </a:lnSpc>
              <a:buClr>
                <a:srgbClr val="363534"/>
              </a:buClr>
              <a:buSzPts val="800"/>
              <a:buFontTx/>
              <a:buChar char="•"/>
              <a:defRPr/>
            </a:pPr>
            <a:endParaRPr kumimoji="0" lang="en-US" sz="70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endParaRPr>
          </a:p>
          <a:p>
            <a:pPr lvl="0">
              <a:lnSpc>
                <a:spcPts val="1000"/>
              </a:lnSpc>
              <a:buClr>
                <a:srgbClr val="363534"/>
              </a:buClr>
              <a:buSzPts val="800"/>
              <a:defRPr/>
            </a:pPr>
            <a:r>
              <a:rPr kumimoji="0" lang="en-US" sz="900" b="1" i="0" u="none" strike="noStrike" kern="1200" cap="none" spc="0" normalizeH="0" baseline="0" noProof="0" dirty="0">
                <a:ln>
                  <a:noFill/>
                </a:ln>
                <a:solidFill>
                  <a:prstClr val="black"/>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rPr>
              <a:t>Master’s, Doctoral, and Professional Degrees</a:t>
            </a:r>
            <a:endParaRPr kumimoji="0" lang="en-US" sz="9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endParaRPr>
          </a:p>
          <a:p>
            <a:pPr marL="114300" lvl="0" indent="-114300">
              <a:lnSpc>
                <a:spcPts val="1000"/>
              </a:lnSpc>
              <a:buClr>
                <a:srgbClr val="363534"/>
              </a:buClr>
              <a:buSzPts val="800"/>
              <a:buFontTx/>
              <a:buChar char="•"/>
              <a:defRPr/>
            </a:pPr>
            <a:r>
              <a:rPr lang="en-US" sz="9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lc="http://schemas.openxmlformats.org/drawingml/2006/lockedCanvas" textRoundtripDataId="2"/>
                  </a:ext>
                </a:extLst>
              </a:rPr>
              <a:t>Game and Interactive Media Design</a:t>
            </a:r>
          </a:p>
          <a:p>
            <a:pPr marL="114300" lvl="0" indent="-114300">
              <a:lnSpc>
                <a:spcPts val="1000"/>
              </a:lnSpc>
              <a:buClr>
                <a:srgbClr val="363534"/>
              </a:buClr>
              <a:buSzPts val="800"/>
              <a:buFontTx/>
              <a:buChar char="•"/>
              <a:defRPr/>
            </a:pPr>
            <a:r>
              <a:rPr lang="en-US" sz="9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lc="http://schemas.openxmlformats.org/drawingml/2006/lockedCanvas" textRoundtripDataId="2"/>
                  </a:ext>
                </a:extLst>
              </a:rPr>
              <a:t>Animation, Interactive Technology, Video Graphics, and Special Effects</a:t>
            </a:r>
          </a:p>
          <a:p>
            <a:pPr marL="114300" lvl="0" indent="-114300">
              <a:lnSpc>
                <a:spcPts val="1000"/>
              </a:lnSpc>
              <a:buClr>
                <a:srgbClr val="363534"/>
              </a:buClr>
              <a:buSzPts val="800"/>
              <a:buFontTx/>
              <a:buChar char="•"/>
              <a:defRPr/>
            </a:pPr>
            <a:endParaRPr lang="en-US" sz="7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lc="http://schemas.openxmlformats.org/drawingml/2006/lockedCanvas" textRoundtripDataId="2"/>
                </a:ext>
              </a:extLst>
            </a:endParaRPr>
          </a:p>
          <a:p>
            <a:pPr>
              <a:lnSpc>
                <a:spcPts val="1000"/>
              </a:lnSpc>
              <a:buClr>
                <a:srgbClr val="363534"/>
              </a:buClr>
              <a:buSzPts val="800"/>
              <a:defRPr/>
            </a:pPr>
            <a:r>
              <a:rPr kumimoji="0" lang="en-US" sz="900" b="1" i="0" u="none" strike="noStrike" kern="1200" cap="none" spc="0" normalizeH="0" baseline="0" noProof="0" dirty="0">
                <a:ln>
                  <a:noFill/>
                </a:ln>
                <a:solidFill>
                  <a:prstClr val="black"/>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lc="http://schemas.openxmlformats.org/drawingml/2006/lockedCanvas" textRoundtripDataId="0"/>
                  </a:ext>
                </a:extLst>
              </a:rPr>
              <a:t>Additional Stackable IBCs/License</a:t>
            </a:r>
          </a:p>
          <a:p>
            <a:pPr marL="114300" lvl="0" indent="-114300">
              <a:lnSpc>
                <a:spcPts val="1000"/>
              </a:lnSpc>
              <a:buClr>
                <a:srgbClr val="363534"/>
              </a:buClr>
              <a:buSzPts val="800"/>
              <a:buFontTx/>
              <a:buChar char="•"/>
              <a:defRPr/>
            </a:pPr>
            <a:r>
              <a:rPr lang="en-US" sz="9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lc="http://schemas.openxmlformats.org/drawingml/2006/lockedCanvas" textRoundtripDataId="2"/>
                  </a:ext>
                </a:extLst>
              </a:rPr>
              <a:t>Certified Textile Designer (CTD)</a:t>
            </a:r>
          </a:p>
          <a:p>
            <a:pPr marL="114300" lvl="0" indent="-114300">
              <a:lnSpc>
                <a:spcPts val="1000"/>
              </a:lnSpc>
              <a:buClr>
                <a:srgbClr val="363534"/>
              </a:buClr>
              <a:buSzPts val="800"/>
              <a:buFontTx/>
              <a:buChar char="•"/>
              <a:defRPr/>
            </a:pPr>
            <a:endParaRPr lang="en-US" sz="7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lc="http://schemas.openxmlformats.org/drawingml/2006/lockedCanvas" textRoundtripDataId="2"/>
                </a:ext>
              </a:extLst>
            </a:endParaRPr>
          </a:p>
        </p:txBody>
      </p:sp>
      <p:sp>
        <p:nvSpPr>
          <p:cNvPr id="15" name="Rectangle 14">
            <a:extLst>
              <a:ext uri="{FF2B5EF4-FFF2-40B4-BE49-F238E27FC236}">
                <a16:creationId xmlns:a16="http://schemas.microsoft.com/office/drawing/2014/main" id="{015EAF6B-99CE-4B46-8970-C84F35537098}"/>
              </a:ext>
            </a:extLst>
          </p:cNvPr>
          <p:cNvSpPr/>
          <p:nvPr/>
        </p:nvSpPr>
        <p:spPr>
          <a:xfrm>
            <a:off x="5373233" y="6022103"/>
            <a:ext cx="2327067" cy="29238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schemeClr val="accent1"/>
                </a:solidFill>
                <a:effectLst/>
                <a:uLnTx/>
                <a:uFillTx/>
                <a:latin typeface="Calibri" panose="020F0502020204030204" pitchFamily="34" charset="0"/>
                <a:ea typeface="Open Sans Condensed Condensed" pitchFamily="2" charset="0"/>
                <a:cs typeface="Calibri" panose="020F0502020204030204" pitchFamily="34" charset="0"/>
              </a:rPr>
              <a:t>Example Aligned Occupations   </a:t>
            </a:r>
          </a:p>
        </p:txBody>
      </p:sp>
      <p:sp>
        <p:nvSpPr>
          <p:cNvPr id="46" name="Double Bracket 45">
            <a:extLst>
              <a:ext uri="{FF2B5EF4-FFF2-40B4-BE49-F238E27FC236}">
                <a16:creationId xmlns:a16="http://schemas.microsoft.com/office/drawing/2014/main" id="{29723102-B029-6046-AE5F-B64631A4EF05}"/>
              </a:ext>
              <a:ext uri="{C183D7F6-B498-43B3-948B-1728B52AA6E4}">
                <adec:decorative xmlns:adec="http://schemas.microsoft.com/office/drawing/2017/decorative" val="1"/>
              </a:ext>
            </a:extLst>
          </p:cNvPr>
          <p:cNvSpPr/>
          <p:nvPr/>
        </p:nvSpPr>
        <p:spPr>
          <a:xfrm>
            <a:off x="5315702" y="6427320"/>
            <a:ext cx="1899685" cy="805624"/>
          </a:xfrm>
          <a:prstGeom prst="bracketPair">
            <a:avLst/>
          </a:prstGeom>
          <a:solidFill>
            <a:schemeClr val="bg1">
              <a:alpha val="60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5ECE42AF-E901-D54D-9617-6AE15DB37D6C}"/>
              </a:ext>
            </a:extLst>
          </p:cNvPr>
          <p:cNvSpPr txBox="1"/>
          <p:nvPr/>
        </p:nvSpPr>
        <p:spPr>
          <a:xfrm>
            <a:off x="5382377" y="6461175"/>
            <a:ext cx="1618498" cy="198601"/>
          </a:xfrm>
          <a:prstGeom prst="rect">
            <a:avLst/>
          </a:prstGeom>
          <a:noFill/>
        </p:spPr>
        <p:txBody>
          <a:bodyPr wrap="square" rtlCol="0">
            <a:noAutofit/>
          </a:bodyPr>
          <a:lstStyle/>
          <a:p>
            <a:pPr lvl="0" defTabSz="1341150">
              <a:lnSpc>
                <a:spcPts val="1200"/>
              </a:lnSpc>
              <a:buClr>
                <a:prstClr val="black"/>
              </a:buClr>
              <a:buSzPts val="800"/>
              <a:defRPr/>
            </a:pPr>
            <a:r>
              <a:rPr lang="en-US" sz="1100" b="1" i="1" dirty="0">
                <a:solidFill>
                  <a:srgbClr val="012169"/>
                </a:solidFill>
                <a:latin typeface="Calibri" panose="020F0502020204030204" pitchFamily="34" charset="0"/>
                <a:ea typeface="Open Sans Semibold" panose="020B0606030504020204" pitchFamily="34" charset="0"/>
                <a:cs typeface="Calibri" panose="020F0502020204030204" pitchFamily="34" charset="0"/>
                <a:sym typeface="Calibri"/>
              </a:rPr>
              <a:t>Software Developers</a:t>
            </a:r>
          </a:p>
        </p:txBody>
      </p:sp>
      <p:sp>
        <p:nvSpPr>
          <p:cNvPr id="31" name="TextBox 30">
            <a:extLst>
              <a:ext uri="{FF2B5EF4-FFF2-40B4-BE49-F238E27FC236}">
                <a16:creationId xmlns:a16="http://schemas.microsoft.com/office/drawing/2014/main" id="{6BC50869-F11E-6140-9A7D-20A0EA8F797B}"/>
              </a:ext>
            </a:extLst>
          </p:cNvPr>
          <p:cNvSpPr txBox="1"/>
          <p:nvPr/>
        </p:nvSpPr>
        <p:spPr>
          <a:xfrm>
            <a:off x="5373064" y="6623644"/>
            <a:ext cx="1939172" cy="561946"/>
          </a:xfrm>
          <a:prstGeom prst="rect">
            <a:avLst/>
          </a:prstGeom>
          <a:noFill/>
        </p:spPr>
        <p:txBody>
          <a:bodyPr wrap="square" rtlCol="0">
            <a:noAutofit/>
          </a:bodyPr>
          <a:lstStyle/>
          <a:p>
            <a:pPr marL="0" marR="0" lvl="0" indent="0" algn="l" defTabSz="1341150" rtl="0" eaLnBrk="1" fontAlgn="auto" latinLnBrk="0" hangingPunct="1">
              <a:lnSpc>
                <a:spcPts val="1250"/>
              </a:lnSpc>
              <a:spcBef>
                <a:spcPts val="0"/>
              </a:spcBef>
              <a:spcAft>
                <a:spcPts val="0"/>
              </a:spcAft>
              <a:buClr>
                <a:prstClr val="black"/>
              </a:buClr>
              <a:buSzPts val="800"/>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Median Wage: </a:t>
            </a:r>
            <a:r>
              <a:rPr kumimoji="0" lang="en-US" sz="100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a:t>
            </a:r>
            <a:r>
              <a:rPr lang="en-US" sz="10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rPr>
              <a:t>111,705</a:t>
            </a:r>
            <a:endParaRPr kumimoji="0" lang="en-US" sz="100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endParaRPr>
          </a:p>
          <a:p>
            <a:pPr marL="0" marR="0" lvl="0" indent="0" algn="l" defTabSz="1341150" rtl="0" eaLnBrk="1" fontAlgn="auto" latinLnBrk="0" hangingPunct="1">
              <a:lnSpc>
                <a:spcPts val="1250"/>
              </a:lnSpc>
              <a:spcBef>
                <a:spcPts val="0"/>
              </a:spcBef>
              <a:spcAft>
                <a:spcPts val="0"/>
              </a:spcAft>
              <a:buClr>
                <a:prstClr val="black"/>
              </a:buClr>
              <a:buSzPts val="800"/>
              <a:buFontTx/>
              <a:buNone/>
              <a:tabLst/>
              <a:defRPr/>
            </a:pP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rPr>
              <a:t>Annual Openings: 15,324</a:t>
            </a:r>
          </a:p>
          <a:p>
            <a:pPr marL="0" marR="0" lvl="0" indent="0" algn="l" defTabSz="1341150" rtl="0" eaLnBrk="1" fontAlgn="auto" latinLnBrk="0" hangingPunct="1">
              <a:lnSpc>
                <a:spcPts val="1250"/>
              </a:lnSpc>
              <a:spcBef>
                <a:spcPts val="0"/>
              </a:spcBef>
              <a:spcAft>
                <a:spcPts val="0"/>
              </a:spcAft>
              <a:buClr>
                <a:prstClr val="black"/>
              </a:buClr>
              <a:buSzPts val="800"/>
              <a:buFontTx/>
              <a:buNone/>
              <a:tabLst/>
              <a:defRPr/>
            </a:pPr>
            <a:r>
              <a:rPr lang="en-US" sz="10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rPr>
              <a:t>10-Year </a:t>
            </a: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Growth: </a:t>
            </a:r>
            <a:r>
              <a:rPr lang="en-US" sz="10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rPr>
              <a:t>36</a:t>
            </a: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a:t>
            </a:r>
          </a:p>
        </p:txBody>
      </p:sp>
      <p:sp>
        <p:nvSpPr>
          <p:cNvPr id="32" name="Double Bracket 31">
            <a:extLst>
              <a:ext uri="{FF2B5EF4-FFF2-40B4-BE49-F238E27FC236}">
                <a16:creationId xmlns:a16="http://schemas.microsoft.com/office/drawing/2014/main" id="{C158C378-9848-B245-98F2-BA389079EE25}"/>
              </a:ext>
              <a:ext uri="{C183D7F6-B498-43B3-948B-1728B52AA6E4}">
                <adec:decorative xmlns:adec="http://schemas.microsoft.com/office/drawing/2017/decorative" val="1"/>
              </a:ext>
            </a:extLst>
          </p:cNvPr>
          <p:cNvSpPr/>
          <p:nvPr/>
        </p:nvSpPr>
        <p:spPr>
          <a:xfrm>
            <a:off x="5317590" y="7323818"/>
            <a:ext cx="1901952" cy="804476"/>
          </a:xfrm>
          <a:prstGeom prst="bracketPair">
            <a:avLst/>
          </a:prstGeom>
          <a:solidFill>
            <a:schemeClr val="bg1">
              <a:alpha val="60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
        <p:nvSpPr>
          <p:cNvPr id="35" name="TextBox 34">
            <a:extLst>
              <a:ext uri="{FF2B5EF4-FFF2-40B4-BE49-F238E27FC236}">
                <a16:creationId xmlns:a16="http://schemas.microsoft.com/office/drawing/2014/main" id="{86836B01-57B0-8443-920B-F0A28CAAA2E7}"/>
              </a:ext>
            </a:extLst>
          </p:cNvPr>
          <p:cNvSpPr txBox="1"/>
          <p:nvPr/>
        </p:nvSpPr>
        <p:spPr>
          <a:xfrm>
            <a:off x="5374757" y="7343782"/>
            <a:ext cx="1934240" cy="198601"/>
          </a:xfrm>
          <a:prstGeom prst="rect">
            <a:avLst/>
          </a:prstGeom>
          <a:noFill/>
        </p:spPr>
        <p:txBody>
          <a:bodyPr wrap="square" rtlCol="0">
            <a:noAutofit/>
          </a:bodyPr>
          <a:lstStyle/>
          <a:p>
            <a:pPr lvl="0" defTabSz="1341150">
              <a:buClr>
                <a:prstClr val="black"/>
              </a:buClr>
              <a:buSzPts val="800"/>
              <a:defRPr/>
            </a:pPr>
            <a:r>
              <a:rPr kumimoji="0" lang="en-US" sz="1100" b="1" i="1" u="none" strike="noStrike" kern="1200" cap="none" spc="0" normalizeH="0" baseline="0" noProof="0" dirty="0">
                <a:ln>
                  <a:noFill/>
                </a:ln>
                <a:solidFill>
                  <a:srgbClr val="012169"/>
                </a:solidFill>
                <a:effectLst/>
                <a:uLnTx/>
                <a:uFillTx/>
                <a:latin typeface="Calibri" panose="020F0502020204030204" pitchFamily="34" charset="0"/>
                <a:ea typeface="Open Sans Semibold" panose="020B0606030504020204" pitchFamily="34" charset="0"/>
                <a:cs typeface="Calibri" panose="020F0502020204030204" pitchFamily="34" charset="0"/>
                <a:sym typeface="Calibri"/>
              </a:rPr>
              <a:t>Graphic Designers</a:t>
            </a:r>
            <a:endParaRPr kumimoji="0" lang="en-US" sz="1100" b="1" i="1" u="none" strike="noStrike" kern="1200" cap="none" spc="0" normalizeH="0" baseline="0" noProof="0" dirty="0">
              <a:ln>
                <a:noFill/>
              </a:ln>
              <a:solidFill>
                <a:srgbClr val="012169"/>
              </a:solidFill>
              <a:effectLst/>
              <a:uLnTx/>
              <a:uFillTx/>
              <a:latin typeface="Calibri" panose="020F0502020204030204" pitchFamily="34" charset="0"/>
              <a:ea typeface="Open Sans Semibold" panose="020B0606030504020204" pitchFamily="34" charset="0"/>
              <a:cs typeface="Calibri" panose="020F0502020204030204" pitchFamily="34" charset="0"/>
            </a:endParaRPr>
          </a:p>
        </p:txBody>
      </p:sp>
      <p:sp>
        <p:nvSpPr>
          <p:cNvPr id="38" name="TextBox 37">
            <a:extLst>
              <a:ext uri="{FF2B5EF4-FFF2-40B4-BE49-F238E27FC236}">
                <a16:creationId xmlns:a16="http://schemas.microsoft.com/office/drawing/2014/main" id="{0CF72ED8-415F-D540-AFCF-1D88EE060DD3}"/>
              </a:ext>
            </a:extLst>
          </p:cNvPr>
          <p:cNvSpPr txBox="1"/>
          <p:nvPr/>
        </p:nvSpPr>
        <p:spPr>
          <a:xfrm>
            <a:off x="5373064" y="7519206"/>
            <a:ext cx="1809580" cy="557647"/>
          </a:xfrm>
          <a:prstGeom prst="rect">
            <a:avLst/>
          </a:prstGeom>
          <a:noFill/>
        </p:spPr>
        <p:txBody>
          <a:bodyPr wrap="square" rtlCol="0">
            <a:noAutofit/>
          </a:bodyPr>
          <a:lstStyle/>
          <a:p>
            <a:pPr lvl="0" defTabSz="1341150">
              <a:lnSpc>
                <a:spcPts val="1250"/>
              </a:lnSpc>
              <a:buClr>
                <a:prstClr val="black"/>
              </a:buClr>
              <a:buSzPts val="800"/>
              <a:defRPr/>
            </a:pP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Median Wage: </a:t>
            </a:r>
            <a:r>
              <a:rPr kumimoji="0" lang="en-US" sz="100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a:t>
            </a:r>
            <a:r>
              <a:rPr lang="en-US" sz="10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rPr>
              <a:t>50,973</a:t>
            </a:r>
            <a:endParaRPr kumimoji="0" lang="en-US" sz="100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endParaRPr>
          </a:p>
          <a:p>
            <a:pPr lvl="0" defTabSz="1341150">
              <a:lnSpc>
                <a:spcPts val="1250"/>
              </a:lnSpc>
              <a:buClr>
                <a:prstClr val="black"/>
              </a:buClr>
              <a:buSzPts val="800"/>
              <a:defRPr/>
            </a:pP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rPr>
              <a:t>Annual Openings: 1,766</a:t>
            </a:r>
          </a:p>
          <a:p>
            <a:pPr marL="0" marR="0" lvl="0" indent="0" algn="l" defTabSz="1341150" rtl="0" eaLnBrk="1" fontAlgn="auto" latinLnBrk="0" hangingPunct="1">
              <a:lnSpc>
                <a:spcPts val="1250"/>
              </a:lnSpc>
              <a:spcBef>
                <a:spcPts val="0"/>
              </a:spcBef>
              <a:spcAft>
                <a:spcPts val="0"/>
              </a:spcAft>
              <a:buClr>
                <a:prstClr val="black"/>
              </a:buClr>
              <a:buSzPts val="800"/>
              <a:buFontTx/>
              <a:buNone/>
              <a:tabLst/>
              <a:defRPr/>
            </a:pPr>
            <a:r>
              <a:rPr lang="en-US" sz="10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rPr>
              <a:t>10-Year </a:t>
            </a: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Growth: </a:t>
            </a:r>
            <a:r>
              <a:rPr lang="en-US" sz="10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rPr>
              <a:t>10</a:t>
            </a: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a:t>
            </a:r>
          </a:p>
        </p:txBody>
      </p:sp>
      <p:sp>
        <p:nvSpPr>
          <p:cNvPr id="12" name="Rectangle 11">
            <a:extLst>
              <a:ext uri="{FF2B5EF4-FFF2-40B4-BE49-F238E27FC236}">
                <a16:creationId xmlns:a16="http://schemas.microsoft.com/office/drawing/2014/main" id="{FD0782F0-3798-2F45-BD54-7A27C3557BA4}"/>
              </a:ext>
              <a:ext uri="{C183D7F6-B498-43B3-948B-1728B52AA6E4}">
                <adec:decorative xmlns:adec="http://schemas.microsoft.com/office/drawing/2017/decorative" val="1"/>
              </a:ext>
            </a:extLst>
          </p:cNvPr>
          <p:cNvSpPr/>
          <p:nvPr/>
        </p:nvSpPr>
        <p:spPr>
          <a:xfrm rot="16200000">
            <a:off x="5936574" y="8223572"/>
            <a:ext cx="3361882" cy="307777"/>
          </a:xfrm>
          <a:prstGeom prst="rect">
            <a:avLst/>
          </a:prstGeom>
          <a:solidFill>
            <a:schemeClr val="accent1"/>
          </a:solid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prstClr val="white"/>
                </a:solidFill>
                <a:effectLst/>
                <a:uLnTx/>
                <a:uFillTx/>
                <a:latin typeface="Calibri" panose="020F0502020204030204" pitchFamily="34" charset="0"/>
                <a:ea typeface="Open Sans Semibold" panose="020B0606030504020204" pitchFamily="34" charset="0"/>
                <a:cs typeface="Calibri" panose="020F0502020204030204" pitchFamily="34" charset="0"/>
              </a:rPr>
              <a:t>Graphic Design and Interactive Media</a:t>
            </a:r>
          </a:p>
        </p:txBody>
      </p:sp>
      <p:sp>
        <p:nvSpPr>
          <p:cNvPr id="45" name="Double Bracket 44">
            <a:extLst>
              <a:ext uri="{FF2B5EF4-FFF2-40B4-BE49-F238E27FC236}">
                <a16:creationId xmlns:a16="http://schemas.microsoft.com/office/drawing/2014/main" id="{3BA72D32-C034-BD46-AA07-443AFE5B1384}"/>
              </a:ext>
              <a:ext uri="{C183D7F6-B498-43B3-948B-1728B52AA6E4}">
                <adec:decorative xmlns:adec="http://schemas.microsoft.com/office/drawing/2017/decorative" val="1"/>
              </a:ext>
            </a:extLst>
          </p:cNvPr>
          <p:cNvSpPr/>
          <p:nvPr/>
        </p:nvSpPr>
        <p:spPr>
          <a:xfrm>
            <a:off x="5317606" y="8221325"/>
            <a:ext cx="1899686" cy="806129"/>
          </a:xfrm>
          <a:prstGeom prst="bracketPair">
            <a:avLst/>
          </a:prstGeom>
          <a:solidFill>
            <a:schemeClr val="bg1">
              <a:alpha val="60000"/>
            </a:scheme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
        <p:nvSpPr>
          <p:cNvPr id="33" name="TextBox 32">
            <a:extLst>
              <a:ext uri="{FF2B5EF4-FFF2-40B4-BE49-F238E27FC236}">
                <a16:creationId xmlns:a16="http://schemas.microsoft.com/office/drawing/2014/main" id="{322A8830-FB08-DD4C-9E74-0415193C983F}"/>
              </a:ext>
            </a:extLst>
          </p:cNvPr>
          <p:cNvSpPr txBox="1"/>
          <p:nvPr/>
        </p:nvSpPr>
        <p:spPr>
          <a:xfrm>
            <a:off x="5380472" y="8240660"/>
            <a:ext cx="1821043" cy="238027"/>
          </a:xfrm>
          <a:prstGeom prst="rect">
            <a:avLst/>
          </a:prstGeom>
          <a:noFill/>
        </p:spPr>
        <p:txBody>
          <a:bodyPr wrap="square" rtlCol="0">
            <a:noAutofit/>
          </a:bodyPr>
          <a:lstStyle/>
          <a:p>
            <a:pPr lvl="0" defTabSz="1341150">
              <a:buClr>
                <a:prstClr val="black"/>
              </a:buClr>
              <a:buSzPts val="800"/>
              <a:defRPr/>
            </a:pPr>
            <a:r>
              <a:rPr lang="en-US" sz="1100" b="1" i="1" dirty="0">
                <a:solidFill>
                  <a:srgbClr val="012169"/>
                </a:solidFill>
                <a:latin typeface="Calibri" panose="020F0502020204030204" pitchFamily="34" charset="0"/>
                <a:ea typeface="Open Sans Semibold" panose="020B0606030504020204" pitchFamily="34" charset="0"/>
                <a:cs typeface="Calibri" panose="020F0502020204030204" pitchFamily="34" charset="0"/>
                <a:sym typeface="Calibri"/>
              </a:rPr>
              <a:t>Art Directors</a:t>
            </a:r>
            <a:endParaRPr kumimoji="0" lang="en-US" sz="1100" b="1" i="1" u="none" strike="noStrike" kern="1200" cap="none" spc="0" normalizeH="0" baseline="0" noProof="0" dirty="0">
              <a:ln>
                <a:noFill/>
              </a:ln>
              <a:solidFill>
                <a:srgbClr val="012169"/>
              </a:solidFill>
              <a:effectLst/>
              <a:uLnTx/>
              <a:uFillTx/>
              <a:latin typeface="Calibri" panose="020F0502020204030204" pitchFamily="34" charset="0"/>
              <a:ea typeface="Open Sans Semibold" panose="020B0606030504020204" pitchFamily="34" charset="0"/>
              <a:cs typeface="Calibri" panose="020F0502020204030204" pitchFamily="34" charset="0"/>
            </a:endParaRPr>
          </a:p>
        </p:txBody>
      </p:sp>
      <p:sp>
        <p:nvSpPr>
          <p:cNvPr id="34" name="TextBox 33">
            <a:extLst>
              <a:ext uri="{FF2B5EF4-FFF2-40B4-BE49-F238E27FC236}">
                <a16:creationId xmlns:a16="http://schemas.microsoft.com/office/drawing/2014/main" id="{53A39835-03FC-214F-8A58-02640F31131C}"/>
              </a:ext>
            </a:extLst>
          </p:cNvPr>
          <p:cNvSpPr txBox="1"/>
          <p:nvPr/>
        </p:nvSpPr>
        <p:spPr>
          <a:xfrm>
            <a:off x="5374106" y="8417727"/>
            <a:ext cx="1809580" cy="572330"/>
          </a:xfrm>
          <a:prstGeom prst="rect">
            <a:avLst/>
          </a:prstGeom>
          <a:noFill/>
        </p:spPr>
        <p:txBody>
          <a:bodyPr wrap="square" rtlCol="0">
            <a:noAutofit/>
          </a:bodyPr>
          <a:lstStyle/>
          <a:p>
            <a:pPr lvl="0" defTabSz="1341150">
              <a:lnSpc>
                <a:spcPts val="1250"/>
              </a:lnSpc>
              <a:buClr>
                <a:prstClr val="black"/>
              </a:buClr>
              <a:buSzPts val="800"/>
              <a:defRPr/>
            </a:pP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Median Wage: </a:t>
            </a:r>
            <a:r>
              <a:rPr kumimoji="0" lang="en-US" sz="100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a:t>
            </a:r>
            <a:r>
              <a:rPr lang="en-US" sz="10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rPr>
              <a:t>81,926</a:t>
            </a:r>
            <a:endParaRPr kumimoji="0" lang="en-US" sz="100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endParaRPr>
          </a:p>
          <a:p>
            <a:pPr lvl="0" defTabSz="1341150">
              <a:lnSpc>
                <a:spcPts val="1250"/>
              </a:lnSpc>
              <a:buClr>
                <a:prstClr val="black"/>
              </a:buClr>
              <a:buSzPts val="800"/>
              <a:defRPr/>
            </a:pP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rPr>
              <a:t>Annual Openings: 619</a:t>
            </a:r>
          </a:p>
          <a:p>
            <a:pPr lvl="0" defTabSz="1341150">
              <a:lnSpc>
                <a:spcPts val="1250"/>
              </a:lnSpc>
              <a:buClr>
                <a:prstClr val="black"/>
              </a:buClr>
              <a:buSzPts val="800"/>
              <a:defRPr/>
            </a:pPr>
            <a:r>
              <a:rPr lang="en-US" sz="10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rPr>
              <a:t>10-Year </a:t>
            </a:r>
            <a:r>
              <a:rPr kumimoji="0" lang="en-US" sz="10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Growth: 18%</a:t>
            </a:r>
            <a:endParaRPr kumimoji="0" lang="en-US" sz="900" b="1" i="1" u="none" strike="noStrike" kern="1200" cap="none" spc="0" normalizeH="0" baseline="0" noProof="0" dirty="0">
              <a:ln>
                <a:noFill/>
              </a:ln>
              <a:solidFill>
                <a:srgbClr val="3863AF"/>
              </a:solidFill>
              <a:effectLst/>
              <a:uLnTx/>
              <a:uFillTx/>
              <a:latin typeface="Calibri" panose="020F0502020204030204" pitchFamily="34" charset="0"/>
              <a:ea typeface="Open Sans Semibold" panose="020B0606030504020204" pitchFamily="34" charset="0"/>
              <a:cs typeface="Calibri" panose="020F0502020204030204" pitchFamily="34" charset="0"/>
            </a:endParaRPr>
          </a:p>
        </p:txBody>
      </p:sp>
      <p:pic>
        <p:nvPicPr>
          <p:cNvPr id="37" name="Google Shape;171;p1" descr="TEA Logo">
            <a:extLst>
              <a:ext uri="{FF2B5EF4-FFF2-40B4-BE49-F238E27FC236}">
                <a16:creationId xmlns:a16="http://schemas.microsoft.com/office/drawing/2014/main" id="{F1D9B042-B00B-E342-917C-8358BF8F9561}"/>
              </a:ext>
            </a:extLst>
          </p:cNvPr>
          <p:cNvPicPr preferRelativeResize="0"/>
          <p:nvPr/>
        </p:nvPicPr>
        <p:blipFill rotWithShape="1">
          <a:blip r:embed="rId5">
            <a:alphaModFix/>
          </a:blip>
          <a:srcRect/>
          <a:stretch/>
        </p:blipFill>
        <p:spPr>
          <a:xfrm>
            <a:off x="146880" y="9574456"/>
            <a:ext cx="705086" cy="352543"/>
          </a:xfrm>
          <a:prstGeom prst="rect">
            <a:avLst/>
          </a:prstGeom>
          <a:noFill/>
          <a:ln>
            <a:noFill/>
          </a:ln>
        </p:spPr>
      </p:pic>
      <p:sp>
        <p:nvSpPr>
          <p:cNvPr id="3" name="TextBox 2">
            <a:extLst>
              <a:ext uri="{FF2B5EF4-FFF2-40B4-BE49-F238E27FC236}">
                <a16:creationId xmlns:a16="http://schemas.microsoft.com/office/drawing/2014/main" id="{A70F6E95-8003-B142-A9FC-04557A922F61}"/>
              </a:ext>
            </a:extLst>
          </p:cNvPr>
          <p:cNvSpPr txBox="1"/>
          <p:nvPr/>
        </p:nvSpPr>
        <p:spPr>
          <a:xfrm>
            <a:off x="851966" y="9622957"/>
            <a:ext cx="3754879" cy="323165"/>
          </a:xfrm>
          <a:prstGeom prst="rect">
            <a:avLst/>
          </a:prstGeom>
          <a:noFill/>
        </p:spPr>
        <p:txBody>
          <a:bodyPr wrap="square" rtlCol="0">
            <a:spAutoFit/>
          </a:bodyPr>
          <a:lstStyle/>
          <a:p>
            <a:r>
              <a:rPr lang="en-US" sz="750" i="1" dirty="0">
                <a:solidFill>
                  <a:schemeClr val="accent1"/>
                </a:solidFill>
                <a:latin typeface="Calibri" panose="020F0502020204030204" pitchFamily="34" charset="0"/>
                <a:ea typeface="Open Sans ExtraBold" panose="020B0606030504020204" pitchFamily="34" charset="0"/>
                <a:cs typeface="Calibri" panose="020F0502020204030204" pitchFamily="34" charset="0"/>
              </a:rPr>
              <a:t>Successful completion of the Graphic Design and Interactive Media program of study will fulfill requirements of the Business and Industry endorsement.</a:t>
            </a:r>
          </a:p>
        </p:txBody>
      </p:sp>
      <p:sp>
        <p:nvSpPr>
          <p:cNvPr id="13" name="TextBox 12">
            <a:extLst>
              <a:ext uri="{FF2B5EF4-FFF2-40B4-BE49-F238E27FC236}">
                <a16:creationId xmlns:a16="http://schemas.microsoft.com/office/drawing/2014/main" id="{BCB45C6E-AF87-6E07-B465-5DF835780ABC}"/>
              </a:ext>
            </a:extLst>
          </p:cNvPr>
          <p:cNvSpPr txBox="1"/>
          <p:nvPr/>
        </p:nvSpPr>
        <p:spPr>
          <a:xfrm>
            <a:off x="4689190" y="9374412"/>
            <a:ext cx="3754879" cy="184666"/>
          </a:xfrm>
          <a:prstGeom prst="rect">
            <a:avLst/>
          </a:prstGeom>
          <a:noFill/>
        </p:spPr>
        <p:txBody>
          <a:bodyPr wrap="square" rtlCol="0">
            <a:spAutoFit/>
          </a:bodyPr>
          <a:lstStyle/>
          <a:p>
            <a:r>
              <a:rPr lang="en-US" sz="600" b="0" i="0" u="none" strike="noStrike" dirty="0">
                <a:solidFill>
                  <a:srgbClr val="000000"/>
                </a:solidFill>
                <a:effectLst/>
              </a:rPr>
              <a:t>Data Source: TexasWages, Texas Workforce Commission. Retrieved 3/8/2024</a:t>
            </a:r>
          </a:p>
        </p:txBody>
      </p:sp>
      <p:pic>
        <p:nvPicPr>
          <p:cNvPr id="16" name="Picture 15" descr="QR Code">
            <a:extLst>
              <a:ext uri="{FF2B5EF4-FFF2-40B4-BE49-F238E27FC236}">
                <a16:creationId xmlns:a16="http://schemas.microsoft.com/office/drawing/2014/main" id="{8926A809-ABDF-FF40-A435-DC8410B1D0CB}"/>
              </a:ext>
              <a:ext uri="{C183D7F6-B498-43B3-948B-1728B52AA6E4}">
                <adec:decorative xmlns:adec="http://schemas.microsoft.com/office/drawing/2017/decorative" val="0"/>
              </a:ext>
            </a:extLst>
          </p:cNvPr>
          <p:cNvPicPr>
            <a:picLocks noChangeAspect="1"/>
          </p:cNvPicPr>
          <p:nvPr/>
        </p:nvPicPr>
        <p:blipFill rotWithShape="1">
          <a:blip r:embed="rId6"/>
          <a:srcRect l="17732" t="15455" r="19492" b="21306"/>
          <a:stretch/>
        </p:blipFill>
        <p:spPr>
          <a:xfrm>
            <a:off x="4741638" y="9529348"/>
            <a:ext cx="481081" cy="484632"/>
          </a:xfrm>
          <a:prstGeom prst="rect">
            <a:avLst/>
          </a:prstGeom>
        </p:spPr>
      </p:pic>
      <p:sp>
        <p:nvSpPr>
          <p:cNvPr id="43" name="TextBox 42">
            <a:extLst>
              <a:ext uri="{FF2B5EF4-FFF2-40B4-BE49-F238E27FC236}">
                <a16:creationId xmlns:a16="http://schemas.microsoft.com/office/drawing/2014/main" id="{D7CE7F4C-068A-2546-9291-E776EDA7D48E}"/>
              </a:ext>
            </a:extLst>
          </p:cNvPr>
          <p:cNvSpPr txBox="1"/>
          <p:nvPr/>
        </p:nvSpPr>
        <p:spPr>
          <a:xfrm>
            <a:off x="5177859" y="9511945"/>
            <a:ext cx="2300587" cy="519438"/>
          </a:xfrm>
          <a:prstGeom prst="rect">
            <a:avLst/>
          </a:prstGeom>
          <a:noFill/>
        </p:spPr>
        <p:txBody>
          <a:bodyPr wrap="square" rtlCol="0">
            <a:spAutoFit/>
          </a:bodyPr>
          <a:lstStyle/>
          <a:p>
            <a:pPr>
              <a:lnSpc>
                <a:spcPct val="108000"/>
              </a:lnSpc>
            </a:pPr>
            <a:r>
              <a:rPr lang="en-US" sz="800" i="1" dirty="0">
                <a:solidFill>
                  <a:schemeClr val="tx2"/>
                </a:solidFill>
                <a:latin typeface="Calibri" panose="020F0502020204030204" pitchFamily="34" charset="0"/>
                <a:ea typeface="Open Sans ExtraBold" panose="020B0606030504020204" pitchFamily="34" charset="0"/>
                <a:cs typeface="Calibri" panose="020F0502020204030204" pitchFamily="34" charset="0"/>
              </a:rPr>
              <a:t>For more information visit: </a:t>
            </a:r>
            <a:r>
              <a:rPr lang="en-US" sz="600" dirty="0">
                <a:solidFill>
                  <a:schemeClr val="tx2"/>
                </a:solidFill>
                <a:latin typeface="Calibri" panose="020F0502020204030204" pitchFamily="34" charset="0"/>
                <a:ea typeface="Open Sans Light" panose="020B060603050402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https://tea.texas.gov/academics/college-career-and-military-prep/career-and-technical-education/programs-of-study-additional-resources</a:t>
            </a:r>
            <a:endParaRPr lang="en-US" sz="600" i="1" dirty="0">
              <a:solidFill>
                <a:schemeClr val="tx2"/>
              </a:solidFill>
              <a:latin typeface="Calibri" panose="020F0502020204030204" pitchFamily="34" charset="0"/>
              <a:ea typeface="Open Sans ExtraBold" panose="020B0606030504020204" pitchFamily="34" charset="0"/>
              <a:cs typeface="Calibri" panose="020F0502020204030204" pitchFamily="34" charset="0"/>
            </a:endParaRPr>
          </a:p>
        </p:txBody>
      </p:sp>
      <p:pic>
        <p:nvPicPr>
          <p:cNvPr id="39" name="Picture 38">
            <a:extLst>
              <a:ext uri="{FF2B5EF4-FFF2-40B4-BE49-F238E27FC236}">
                <a16:creationId xmlns:a16="http://schemas.microsoft.com/office/drawing/2014/main" id="{42F6463D-DDA7-F843-AB15-C2ABD0D5C64F}"/>
              </a:ext>
              <a:ext uri="{C183D7F6-B498-43B3-948B-1728B52AA6E4}">
                <adec:decorative xmlns:adec="http://schemas.microsoft.com/office/drawing/2017/decorative" val="1"/>
              </a:ext>
            </a:extLst>
          </p:cNvPr>
          <p:cNvPicPr>
            <a:picLocks noChangeAspect="1"/>
          </p:cNvPicPr>
          <p:nvPr/>
        </p:nvPicPr>
        <p:blipFill>
          <a:blip r:embed="rId8"/>
          <a:stretch>
            <a:fillRect/>
          </a:stretch>
        </p:blipFill>
        <p:spPr>
          <a:xfrm>
            <a:off x="6965509" y="3519271"/>
            <a:ext cx="610356" cy="596485"/>
          </a:xfrm>
          <a:prstGeom prst="rect">
            <a:avLst/>
          </a:prstGeom>
        </p:spPr>
      </p:pic>
      <p:pic>
        <p:nvPicPr>
          <p:cNvPr id="49" name="Picture 48">
            <a:extLst>
              <a:ext uri="{FF2B5EF4-FFF2-40B4-BE49-F238E27FC236}">
                <a16:creationId xmlns:a16="http://schemas.microsoft.com/office/drawing/2014/main" id="{9C215D3E-B4C3-D846-AA02-4E77213044A2}"/>
              </a:ext>
              <a:ext uri="{C183D7F6-B498-43B3-948B-1728B52AA6E4}">
                <adec:decorative xmlns:adec="http://schemas.microsoft.com/office/drawing/2017/decorative" val="1"/>
              </a:ext>
            </a:extLst>
          </p:cNvPr>
          <p:cNvPicPr>
            <a:picLocks noChangeAspect="1"/>
          </p:cNvPicPr>
          <p:nvPr/>
        </p:nvPicPr>
        <p:blipFill>
          <a:blip r:embed="rId9"/>
          <a:stretch>
            <a:fillRect/>
          </a:stretch>
        </p:blipFill>
        <p:spPr>
          <a:xfrm>
            <a:off x="172094" y="2044277"/>
            <a:ext cx="585216" cy="571916"/>
          </a:xfrm>
          <a:prstGeom prst="rect">
            <a:avLst/>
          </a:prstGeom>
        </p:spPr>
      </p:pic>
      <p:pic>
        <p:nvPicPr>
          <p:cNvPr id="41" name="Picture 40">
            <a:extLst>
              <a:ext uri="{FF2B5EF4-FFF2-40B4-BE49-F238E27FC236}">
                <a16:creationId xmlns:a16="http://schemas.microsoft.com/office/drawing/2014/main" id="{E87636A2-C85C-4446-99E9-B5ACC56AFC82}"/>
              </a:ext>
              <a:ext uri="{C183D7F6-B498-43B3-948B-1728B52AA6E4}">
                <adec:decorative xmlns:adec="http://schemas.microsoft.com/office/drawing/2017/decorative" val="1"/>
              </a:ext>
            </a:extLst>
          </p:cNvPr>
          <p:cNvPicPr>
            <a:picLocks noChangeAspect="1"/>
          </p:cNvPicPr>
          <p:nvPr/>
        </p:nvPicPr>
        <p:blipFill>
          <a:blip r:embed="rId10"/>
          <a:stretch>
            <a:fillRect/>
          </a:stretch>
        </p:blipFill>
        <p:spPr>
          <a:xfrm>
            <a:off x="4779773" y="5916174"/>
            <a:ext cx="605476" cy="591715"/>
          </a:xfrm>
          <a:prstGeom prst="rect">
            <a:avLst/>
          </a:prstGeom>
        </p:spPr>
      </p:pic>
    </p:spTree>
    <p:extLst>
      <p:ext uri="{BB962C8B-B14F-4D97-AF65-F5344CB8AC3E}">
        <p14:creationId xmlns:p14="http://schemas.microsoft.com/office/powerpoint/2010/main" val="4075348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Round Diagonal Corner Rectangle 26">
            <a:extLst>
              <a:ext uri="{FF2B5EF4-FFF2-40B4-BE49-F238E27FC236}">
                <a16:creationId xmlns:a16="http://schemas.microsoft.com/office/drawing/2014/main" id="{9D1DA9AE-9080-1DCB-2BD8-79E34C768186}"/>
              </a:ext>
              <a:ext uri="{C183D7F6-B498-43B3-948B-1728B52AA6E4}">
                <adec:decorative xmlns:adec="http://schemas.microsoft.com/office/drawing/2017/decorative" val="1"/>
              </a:ext>
            </a:extLst>
          </p:cNvPr>
          <p:cNvSpPr/>
          <p:nvPr/>
        </p:nvSpPr>
        <p:spPr>
          <a:xfrm rot="16200000">
            <a:off x="-66091" y="5754076"/>
            <a:ext cx="1126254" cy="411242"/>
          </a:xfrm>
          <a:prstGeom prst="round2DiagRect">
            <a:avLst/>
          </a:prstGeom>
          <a:solidFill>
            <a:srgbClr val="3635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endParaRPr>
          </a:p>
        </p:txBody>
      </p:sp>
      <p:sp>
        <p:nvSpPr>
          <p:cNvPr id="73" name="Title 3">
            <a:extLst>
              <a:ext uri="{FF2B5EF4-FFF2-40B4-BE49-F238E27FC236}">
                <a16:creationId xmlns:a16="http://schemas.microsoft.com/office/drawing/2014/main" id="{526F35B9-4163-464C-AA6F-FB56BC356333}"/>
              </a:ext>
              <a:ext uri="{C183D7F6-B498-43B3-948B-1728B52AA6E4}">
                <adec:decorative xmlns:adec="http://schemas.microsoft.com/office/drawing/2017/decorative" val="1"/>
              </a:ext>
            </a:extLst>
          </p:cNvPr>
          <p:cNvSpPr>
            <a:spLocks noGrp="1"/>
          </p:cNvSpPr>
          <p:nvPr>
            <p:ph type="ctrTitle"/>
          </p:nvPr>
        </p:nvSpPr>
        <p:spPr>
          <a:xfrm>
            <a:off x="971550" y="48066"/>
            <a:ext cx="5829300" cy="141335"/>
          </a:xfrm>
        </p:spPr>
        <p:txBody>
          <a:bodyPr>
            <a:noAutofit/>
          </a:bodyPr>
          <a:lstStyle/>
          <a:p>
            <a:r>
              <a:rPr lang="en-US" sz="800" b="1" i="1" dirty="0">
                <a:solidFill>
                  <a:schemeClr val="bg1"/>
                </a:solidFill>
                <a:latin typeface="Open Sans Semibold" panose="020B0606030504020204" pitchFamily="34" charset="0"/>
                <a:ea typeface="Open Sans Semibold" panose="020B0606030504020204" pitchFamily="34" charset="0"/>
                <a:cs typeface="Open Sans Semibold" panose="020B0606030504020204" pitchFamily="34" charset="0"/>
              </a:rPr>
              <a:t>Statewide Program of Study: </a:t>
            </a:r>
            <a:r>
              <a:rPr lang="en-US" sz="800" b="1" i="1" kern="1200" baseline="0" dirty="0">
                <a:solidFill>
                  <a:schemeClr val="bg1"/>
                </a:solidFill>
                <a:effectLst/>
                <a:latin typeface="+mj-lt"/>
                <a:ea typeface="+mj-ea"/>
                <a:cs typeface="+mj-cs"/>
              </a:rPr>
              <a:t>Graphic Design and Interactive Media</a:t>
            </a:r>
            <a:r>
              <a:rPr lang="en-US" sz="800" dirty="0">
                <a:solidFill>
                  <a:schemeClr val="bg1"/>
                </a:solidFill>
              </a:rPr>
              <a:t> </a:t>
            </a:r>
            <a:r>
              <a:rPr lang="en-US" sz="800" b="1" i="1" dirty="0">
                <a:solidFill>
                  <a:schemeClr val="bg1"/>
                </a:solidFill>
                <a:latin typeface="Open Sans Semibold" panose="020B0606030504020204" pitchFamily="34" charset="0"/>
                <a:ea typeface="Open Sans Semibold" panose="020B0606030504020204" pitchFamily="34" charset="0"/>
                <a:cs typeface="Open Sans Semibold" panose="020B0606030504020204" pitchFamily="34" charset="0"/>
              </a:rPr>
              <a:t>— Page 2</a:t>
            </a:r>
            <a:endParaRPr lang="en-US" sz="800" dirty="0">
              <a:solidFill>
                <a:schemeClr val="bg1"/>
              </a:solidFill>
            </a:endParaRPr>
          </a:p>
        </p:txBody>
      </p:sp>
      <p:sp>
        <p:nvSpPr>
          <p:cNvPr id="39" name="TextBox 38">
            <a:extLst>
              <a:ext uri="{FF2B5EF4-FFF2-40B4-BE49-F238E27FC236}">
                <a16:creationId xmlns:a16="http://schemas.microsoft.com/office/drawing/2014/main" id="{0D82E2C1-5515-FC4E-B6F2-EB16D6F05320}"/>
              </a:ext>
            </a:extLst>
          </p:cNvPr>
          <p:cNvSpPr txBox="1"/>
          <p:nvPr/>
        </p:nvSpPr>
        <p:spPr>
          <a:xfrm>
            <a:off x="1373820" y="159132"/>
            <a:ext cx="6392254" cy="353943"/>
          </a:xfrm>
          <a:prstGeom prst="rect">
            <a:avLst/>
          </a:prstGeom>
          <a:noFill/>
        </p:spPr>
        <p:txBody>
          <a:bodyPr wrap="square" lIns="91440" tIns="45720" rIns="91440" bIns="45720" rtlCol="0" anchor="t">
            <a:spAutoFit/>
          </a:bodyPr>
          <a:lstStyle/>
          <a:p>
            <a:pPr>
              <a:spcAft>
                <a:spcPts val="300"/>
              </a:spcAft>
              <a:defRPr/>
            </a:pPr>
            <a:r>
              <a:rPr lang="en-US" sz="1700" b="1" dirty="0">
                <a:solidFill>
                  <a:schemeClr val="accent1"/>
                </a:solidFill>
                <a:latin typeface="Calibri"/>
                <a:ea typeface="Open Sans Condensed Condensed" pitchFamily="2" charset="0"/>
                <a:cs typeface="Calibri"/>
              </a:rPr>
              <a:t>Arts, Audio Visual Technology, and Communication Career Cluster</a:t>
            </a:r>
          </a:p>
        </p:txBody>
      </p:sp>
      <p:sp>
        <p:nvSpPr>
          <p:cNvPr id="41" name="TextBox 40">
            <a:extLst>
              <a:ext uri="{FF2B5EF4-FFF2-40B4-BE49-F238E27FC236}">
                <a16:creationId xmlns:a16="http://schemas.microsoft.com/office/drawing/2014/main" id="{016FFF59-FA5E-994D-8DE3-7298E5ADA69E}"/>
              </a:ext>
            </a:extLst>
          </p:cNvPr>
          <p:cNvSpPr txBox="1"/>
          <p:nvPr/>
        </p:nvSpPr>
        <p:spPr>
          <a:xfrm>
            <a:off x="1374320" y="478138"/>
            <a:ext cx="6392254" cy="353943"/>
          </a:xfrm>
          <a:prstGeom prst="rect">
            <a:avLst/>
          </a:prstGeom>
          <a:noFill/>
        </p:spPr>
        <p:txBody>
          <a:bodyPr wrap="square" rtlCol="0">
            <a:spAutoFit/>
          </a:bodyPr>
          <a:lstStyle/>
          <a:p>
            <a:pPr lvl="0">
              <a:spcAft>
                <a:spcPts val="300"/>
              </a:spcAft>
              <a:defRPr/>
            </a:pPr>
            <a:r>
              <a:rPr kumimoji="0" lang="en-US" sz="1700" b="1" i="1" u="none" strike="noStrike" kern="1200" cap="none" spc="0" normalizeH="0" baseline="0" noProof="0" dirty="0">
                <a:ln>
                  <a:noFill/>
                </a:ln>
                <a:solidFill>
                  <a:srgbClr val="363534"/>
                </a:solidFill>
                <a:effectLst/>
                <a:uLnTx/>
                <a:uFillTx/>
                <a:latin typeface="Calibri" panose="020F0502020204030204" pitchFamily="34" charset="0"/>
                <a:ea typeface="Open Sans Semibold" panose="020B0606030504020204" pitchFamily="34" charset="0"/>
                <a:cs typeface="Calibri" panose="020F0502020204030204" pitchFamily="34" charset="0"/>
              </a:rPr>
              <a:t>Statewide Program of Study: </a:t>
            </a:r>
            <a:r>
              <a:rPr lang="en-US" sz="1700" b="1" i="1" dirty="0">
                <a:solidFill>
                  <a:schemeClr val="accent1"/>
                </a:solidFill>
                <a:latin typeface="Calibri" panose="020F0502020204030204" pitchFamily="34" charset="0"/>
                <a:ea typeface="Open Sans Semibold" panose="020B0606030504020204" pitchFamily="34" charset="0"/>
                <a:cs typeface="Calibri" panose="020F0502020204030204" pitchFamily="34" charset="0"/>
              </a:rPr>
              <a:t>Graphic Design and Interactive Media</a:t>
            </a:r>
            <a:endParaRPr kumimoji="0" lang="en-US" sz="1700" b="1" i="1" u="none" strike="noStrike" kern="1200" cap="none" spc="0" normalizeH="0" baseline="0" noProof="0" dirty="0">
              <a:ln>
                <a:noFill/>
              </a:ln>
              <a:solidFill>
                <a:schemeClr val="accent1"/>
              </a:solidFill>
              <a:effectLst/>
              <a:uLnTx/>
              <a:uFillTx/>
              <a:latin typeface="Calibri" panose="020F0502020204030204" pitchFamily="34" charset="0"/>
              <a:ea typeface="Open Sans Semibold" panose="020B060603050402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53CAAE19-98A7-CE4E-903C-01D19008C594}"/>
              </a:ext>
            </a:extLst>
          </p:cNvPr>
          <p:cNvSpPr txBox="1"/>
          <p:nvPr/>
        </p:nvSpPr>
        <p:spPr>
          <a:xfrm>
            <a:off x="-1246" y="926960"/>
            <a:ext cx="777240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12169"/>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rPr>
              <a:t>Course Information</a:t>
            </a:r>
            <a:endParaRPr kumimoji="0" lang="en-US" sz="1600" b="0" i="0" u="none" strike="noStrike" kern="1200" cap="none" spc="0" normalizeH="0" baseline="0" noProof="0" dirty="0">
              <a:ln>
                <a:noFill/>
              </a:ln>
              <a:solidFill>
                <a:srgbClr val="012169"/>
              </a:solidFill>
              <a:effectLst/>
              <a:uLnTx/>
              <a:uFillTx/>
              <a:latin typeface="Calibri" panose="020F0502020204030204" pitchFamily="34" charset="0"/>
              <a:ea typeface="Open Sans Light" panose="020B0606030504020204" pitchFamily="34" charset="0"/>
              <a:cs typeface="Calibri" panose="020F0502020204030204" pitchFamily="34" charset="0"/>
            </a:endParaRPr>
          </a:p>
        </p:txBody>
      </p:sp>
      <p:sp>
        <p:nvSpPr>
          <p:cNvPr id="4" name="Round Diagonal Corner Rectangle 3">
            <a:extLst>
              <a:ext uri="{FF2B5EF4-FFF2-40B4-BE49-F238E27FC236}">
                <a16:creationId xmlns:a16="http://schemas.microsoft.com/office/drawing/2014/main" id="{1FC84E31-D3E9-4645-AA27-E5CE8D61FC16}"/>
              </a:ext>
              <a:ext uri="{C183D7F6-B498-43B3-948B-1728B52AA6E4}">
                <adec:decorative xmlns:adec="http://schemas.microsoft.com/office/drawing/2017/decorative" val="1"/>
              </a:ext>
            </a:extLst>
          </p:cNvPr>
          <p:cNvSpPr/>
          <p:nvPr/>
        </p:nvSpPr>
        <p:spPr>
          <a:xfrm rot="16200000">
            <a:off x="-108704" y="1717899"/>
            <a:ext cx="1126254" cy="411242"/>
          </a:xfrm>
          <a:prstGeom prst="round2DiagRect">
            <a:avLst/>
          </a:prstGeom>
          <a:solidFill>
            <a:srgbClr val="0121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endParaRPr>
          </a:p>
        </p:txBody>
      </p:sp>
      <p:sp>
        <p:nvSpPr>
          <p:cNvPr id="35" name="Google Shape;187;p2">
            <a:extLst>
              <a:ext uri="{FF2B5EF4-FFF2-40B4-BE49-F238E27FC236}">
                <a16:creationId xmlns:a16="http://schemas.microsoft.com/office/drawing/2014/main" id="{1C3E5367-D893-F547-8939-44BE478A0AB2}"/>
              </a:ext>
            </a:extLst>
          </p:cNvPr>
          <p:cNvSpPr txBox="1"/>
          <p:nvPr/>
        </p:nvSpPr>
        <p:spPr>
          <a:xfrm rot="16200000">
            <a:off x="-16759" y="1733087"/>
            <a:ext cx="1013698" cy="307736"/>
          </a:xfrm>
          <a:prstGeom prst="rect">
            <a:avLst/>
          </a:prstGeom>
          <a:no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rPr>
              <a:t>Level 1</a:t>
            </a:r>
            <a:endParaRPr kumimoji="0" sz="1400" b="0" i="0" u="none" strike="noStrike" kern="1200" cap="none" spc="0" normalizeH="0" baseline="0" noProof="0" dirty="0">
              <a:ln>
                <a:noFill/>
              </a:ln>
              <a:solidFill>
                <a:prstClr val="white"/>
              </a:solidFill>
              <a:effectLst/>
              <a:uLnTx/>
              <a:uFillTx/>
              <a:latin typeface="Calibri" panose="020F0502020204030204" pitchFamily="34" charset="0"/>
              <a:ea typeface="Open Sans Light" panose="020B0606030504020204" pitchFamily="34" charset="0"/>
              <a:cs typeface="Calibri" panose="020F0502020204030204" pitchFamily="34" charset="0"/>
            </a:endParaRPr>
          </a:p>
        </p:txBody>
      </p:sp>
      <p:graphicFrame>
        <p:nvGraphicFramePr>
          <p:cNvPr id="38" name="Google Shape;188;p2">
            <a:extLst>
              <a:ext uri="{FF2B5EF4-FFF2-40B4-BE49-F238E27FC236}">
                <a16:creationId xmlns:a16="http://schemas.microsoft.com/office/drawing/2014/main" id="{E5FD0F7F-C689-CC49-A3D9-1F6883E368BE}"/>
              </a:ext>
              <a:ext uri="{C183D7F6-B498-43B3-948B-1728B52AA6E4}">
                <adec:decorative xmlns:adec="http://schemas.microsoft.com/office/drawing/2017/decorative" val="0"/>
              </a:ext>
            </a:extLst>
          </p:cNvPr>
          <p:cNvGraphicFramePr>
            <a:graphicFrameLocks/>
          </p:cNvGraphicFramePr>
          <p:nvPr>
            <p:extLst>
              <p:ext uri="{D42A27DB-BD31-4B8C-83A1-F6EECF244321}">
                <p14:modId xmlns:p14="http://schemas.microsoft.com/office/powerpoint/2010/main" val="2845779207"/>
              </p:ext>
            </p:extLst>
          </p:nvPr>
        </p:nvGraphicFramePr>
        <p:xfrm>
          <a:off x="813187" y="1374188"/>
          <a:ext cx="6437376" cy="1075954"/>
        </p:xfrm>
        <a:graphic>
          <a:graphicData uri="http://schemas.openxmlformats.org/drawingml/2006/table">
            <a:tbl>
              <a:tblPr firstRow="1" bandRow="1">
                <a:noFill/>
              </a:tblPr>
              <a:tblGrid>
                <a:gridCol w="1691640">
                  <a:extLst>
                    <a:ext uri="{9D8B030D-6E8A-4147-A177-3AD203B41FA5}">
                      <a16:colId xmlns:a16="http://schemas.microsoft.com/office/drawing/2014/main" val="20000"/>
                    </a:ext>
                  </a:extLst>
                </a:gridCol>
                <a:gridCol w="73152">
                  <a:extLst>
                    <a:ext uri="{9D8B030D-6E8A-4147-A177-3AD203B41FA5}">
                      <a16:colId xmlns:a16="http://schemas.microsoft.com/office/drawing/2014/main" val="3903870355"/>
                    </a:ext>
                  </a:extLst>
                </a:gridCol>
                <a:gridCol w="2075688">
                  <a:extLst>
                    <a:ext uri="{9D8B030D-6E8A-4147-A177-3AD203B41FA5}">
                      <a16:colId xmlns:a16="http://schemas.microsoft.com/office/drawing/2014/main" val="20002"/>
                    </a:ext>
                  </a:extLst>
                </a:gridCol>
                <a:gridCol w="2596896">
                  <a:extLst>
                    <a:ext uri="{9D8B030D-6E8A-4147-A177-3AD203B41FA5}">
                      <a16:colId xmlns:a16="http://schemas.microsoft.com/office/drawing/2014/main" val="20003"/>
                    </a:ext>
                  </a:extLst>
                </a:gridCol>
              </a:tblGrid>
              <a:tr h="329184">
                <a:tc>
                  <a:txBody>
                    <a:bodyPr/>
                    <a:lstStyle/>
                    <a:p>
                      <a:pPr marL="0" marR="0" lvl="0" indent="0" algn="l" rtl="0">
                        <a:spcBef>
                          <a:spcPts val="0"/>
                        </a:spcBef>
                        <a:spcAft>
                          <a:spcPts val="0"/>
                        </a:spcAft>
                        <a:buNone/>
                      </a:pP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rPr>
                        <a:t>Course</a:t>
                      </a:r>
                      <a:endParaRPr sz="1200" b="1" i="0" dirty="0">
                        <a:solidFill>
                          <a:schemeClr val="bg1"/>
                        </a:solidFill>
                        <a:latin typeface="Calibri" panose="020F0502020204030204" pitchFamily="34" charset="0"/>
                        <a:ea typeface="Open Sans ExtraBold"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mpd="sng">
                      <a:noFill/>
                      <a:prstDash val="soli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solidFill>
                      <a:srgbClr val="012169"/>
                    </a:solidFill>
                  </a:tcPr>
                </a:tc>
                <a:tc>
                  <a:txBody>
                    <a:bodyPr/>
                    <a:lstStyle/>
                    <a:p>
                      <a:pPr marL="0" marR="0" lvl="0" indent="0" algn="l" defTabSz="1341150" rtl="0" eaLnBrk="1" fontAlgn="auto" latinLnBrk="0" hangingPunct="1">
                        <a:lnSpc>
                          <a:spcPct val="100000"/>
                        </a:lnSpc>
                        <a:spcBef>
                          <a:spcPts val="0"/>
                        </a:spcBef>
                        <a:spcAft>
                          <a:spcPts val="0"/>
                        </a:spcAft>
                        <a:buClr>
                          <a:schemeClr val="dk1"/>
                        </a:buClr>
                        <a:buSzPts val="1000"/>
                        <a:buFont typeface="Calibri"/>
                        <a:buNone/>
                        <a:tabLst/>
                        <a:defRPr/>
                      </a:pPr>
                      <a:endParaRPr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endParaRPr>
                    </a:p>
                  </a:txBody>
                  <a:tcPr marL="0" marR="0" marT="45725" marB="45725" anchor="ctr">
                    <a:lnL w="12700" cmpd="sng">
                      <a:noFill/>
                      <a:prstDash val="solid"/>
                    </a:lnL>
                    <a:lnR w="12700" cmpd="sng">
                      <a:noFill/>
                      <a:prstDash val="solid"/>
                    </a:lnR>
                    <a:lnT w="12700" cmpd="sng">
                      <a:noFill/>
                      <a:prstDash val="soli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solidFill>
                      <a:srgbClr val="012169"/>
                    </a:solidFill>
                  </a:tcPr>
                </a:tc>
                <a:tc>
                  <a:txBody>
                    <a:bodyPr/>
                    <a:lstStyle/>
                    <a:p>
                      <a:pPr marL="0" marR="0" lvl="0" indent="0" algn="l" defTabSz="1341150" rtl="0" eaLnBrk="1" fontAlgn="auto" latinLnBrk="0" hangingPunct="1">
                        <a:lnSpc>
                          <a:spcPct val="100000"/>
                        </a:lnSpc>
                        <a:spcBef>
                          <a:spcPts val="0"/>
                        </a:spcBef>
                        <a:spcAft>
                          <a:spcPts val="0"/>
                        </a:spcAft>
                        <a:buClr>
                          <a:schemeClr val="dk1"/>
                        </a:buClr>
                        <a:buSzPts val="1000"/>
                        <a:buFont typeface="Calibri"/>
                        <a:buNone/>
                        <a:tabLst/>
                        <a:defRPr/>
                      </a:pP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sym typeface="Calibri"/>
                        </a:rPr>
                        <a:t>Prerequisites | </a:t>
                      </a: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rPr>
                        <a:t>Corequisites </a:t>
                      </a: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sym typeface="Calibri"/>
                        </a:rPr>
                        <a:t>  </a:t>
                      </a:r>
                      <a:endParaRPr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mpd="sng">
                      <a:noFill/>
                      <a:prstDash val="soli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solidFill>
                      <a:srgbClr val="012169"/>
                    </a:solidFill>
                  </a:tcPr>
                </a:tc>
                <a:tc>
                  <a:txBody>
                    <a:bodyPr/>
                    <a:lstStyle/>
                    <a:p>
                      <a:pPr marL="0" marR="0" lvl="0" indent="0" algn="r" rtl="0">
                        <a:spcBef>
                          <a:spcPts val="0"/>
                        </a:spcBef>
                        <a:spcAft>
                          <a:spcPts val="0"/>
                        </a:spcAft>
                        <a:buNone/>
                      </a:pP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rPr>
                        <a:t>Career Clusters</a:t>
                      </a:r>
                    </a:p>
                  </a:txBody>
                  <a:tcPr marL="91450" marR="91450" marT="45725" marB="45725" anchor="ctr">
                    <a:lnL w="12700" cmpd="sng">
                      <a:noFill/>
                      <a:prstDash val="solid"/>
                    </a:lnL>
                    <a:lnR w="12700" cmpd="sng">
                      <a:noFill/>
                      <a:prstDash val="solid"/>
                    </a:lnR>
                    <a:lnT w="12700" cmpd="sng">
                      <a:noFill/>
                      <a:prstDash val="soli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solidFill>
                      <a:srgbClr val="012169"/>
                    </a:solidFill>
                  </a:tcPr>
                </a:tc>
                <a:extLst>
                  <a:ext uri="{0D108BD9-81ED-4DB2-BD59-A6C34878D82A}">
                    <a16:rowId xmlns:a16="http://schemas.microsoft.com/office/drawing/2014/main" val="10000"/>
                  </a:ext>
                </a:extLst>
              </a:tr>
              <a:tr h="510814">
                <a:tc>
                  <a:txBody>
                    <a:bodyPr/>
                    <a:lstStyle/>
                    <a:p>
                      <a:pPr marL="0" marR="0" lvl="0" indent="0" algn="l" rtl="0">
                        <a:spcBef>
                          <a:spcPts val="0"/>
                        </a:spcBef>
                        <a:spcAft>
                          <a:spcPts val="0"/>
                        </a:spcAft>
                        <a:buClr>
                          <a:schemeClr val="dk1"/>
                        </a:buClr>
                        <a:buSzPts val="1000"/>
                        <a:buFont typeface="Calibri"/>
                        <a:buNone/>
                      </a:pPr>
                      <a:r>
                        <a:rPr lang="en-US" sz="1100" b="1" i="0" u="none" strike="noStrike" cap="none" dirty="0">
                          <a:solidFill>
                            <a:srgbClr val="012169"/>
                          </a:solidFill>
                          <a:latin typeface="Calibri" panose="020F0502020204030204" pitchFamily="34" charset="0"/>
                          <a:ea typeface="Open Sans Semibold" panose="020B0606030504020204" pitchFamily="34" charset="0"/>
                          <a:cs typeface="Calibri" panose="020F0502020204030204" pitchFamily="34" charset="0"/>
                          <a:sym typeface="Calibri"/>
                        </a:rPr>
                        <a:t>Principles of Arts, Audio + Video Technology, and Communications*</a:t>
                      </a:r>
                    </a:p>
                    <a:p>
                      <a:pPr marL="9525" marR="0" lvl="0" indent="0" algn="l" defTabSz="1341150" rtl="0" eaLnBrk="1" fontAlgn="auto" latinLnBrk="0" hangingPunct="1">
                        <a:lnSpc>
                          <a:spcPct val="100000"/>
                        </a:lnSpc>
                        <a:spcBef>
                          <a:spcPts val="0"/>
                        </a:spcBef>
                        <a:spcAft>
                          <a:spcPts val="0"/>
                        </a:spcAft>
                        <a:buClr>
                          <a:schemeClr val="dk1"/>
                        </a:buClr>
                        <a:buSzPts val="1000"/>
                        <a:buFont typeface="Calibri"/>
                        <a:buNone/>
                        <a:tabLst/>
                        <a:defRPr/>
                      </a:pPr>
                      <a:r>
                        <a:rPr lang="en-US" sz="1000" b="0" i="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sym typeface="Calibri"/>
                        </a:rPr>
                        <a:t>13008200  (1 credit)</a:t>
                      </a:r>
                      <a:endParaRPr lang="en-US" sz="100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rtl="0">
                        <a:spcBef>
                          <a:spcPts val="0"/>
                        </a:spcBef>
                        <a:spcAft>
                          <a:spcPts val="0"/>
                        </a:spcAft>
                        <a:buClr>
                          <a:schemeClr val="dk1"/>
                        </a:buClr>
                        <a:buSzPts val="1000"/>
                        <a:buFont typeface="Calibri"/>
                        <a:buNone/>
                      </a:pPr>
                      <a:endParaRPr sz="900" u="none" strike="noStrike" cap="none" dirty="0">
                        <a:solidFill>
                          <a:srgbClr val="3863AF"/>
                        </a:solidFill>
                        <a:latin typeface="Calibri" panose="020F0502020204030204" pitchFamily="34" charset="0"/>
                        <a:ea typeface="Open Sans Light" panose="020B0606030504020204" pitchFamily="34" charset="0"/>
                        <a:cs typeface="Calibri" panose="020F0502020204030204" pitchFamily="34" charset="0"/>
                      </a:endParaRPr>
                    </a:p>
                  </a:txBody>
                  <a:tcPr marL="0" marR="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77240" rtl="0" eaLnBrk="1" fontAlgn="auto" latinLnBrk="0" hangingPunct="1">
                        <a:lnSpc>
                          <a:spcPct val="100000"/>
                        </a:lnSpc>
                        <a:spcBef>
                          <a:spcPts val="0"/>
                        </a:spcBef>
                        <a:spcAft>
                          <a:spcPts val="0"/>
                        </a:spcAft>
                        <a:buClr>
                          <a:schemeClr val="dk1"/>
                        </a:buClr>
                        <a:buSzPts val="1000"/>
                        <a:buFont typeface="Calibri"/>
                        <a:buNone/>
                        <a:tabLst/>
                        <a:defRPr/>
                      </a:pPr>
                      <a:r>
                        <a:rPr lang="en-US" sz="900" b="1" i="0" u="none" strike="noStrike" cap="none" dirty="0">
                          <a:latin typeface="Calibri" panose="020F0502020204030204" pitchFamily="34" charset="0"/>
                          <a:ea typeface="Open Sans ExtraBold" panose="020B0606030504020204" pitchFamily="34" charset="0"/>
                          <a:cs typeface="Calibri" panose="020F0502020204030204" pitchFamily="34" charset="0"/>
                          <a:sym typeface="Calibri"/>
                        </a:rPr>
                        <a:t>Prerequisites: </a:t>
                      </a:r>
                      <a:r>
                        <a:rPr lang="en-US" sz="900" b="0" i="0" u="none" strike="noStrike" cap="none" dirty="0">
                          <a:latin typeface="Calibri" panose="020F0502020204030204" pitchFamily="34" charset="0"/>
                          <a:ea typeface="Open Sans Light" panose="020B0606030504020204" pitchFamily="34" charset="0"/>
                          <a:cs typeface="Calibri" panose="020F0502020204030204" pitchFamily="34" charset="0"/>
                          <a:sym typeface="Calibri"/>
                        </a:rPr>
                        <a:t>None</a:t>
                      </a:r>
                      <a:br>
                        <a:rPr lang="en-US" sz="900" b="0" i="0" u="none" strike="noStrike" cap="none" dirty="0">
                          <a:latin typeface="Calibri" panose="020F0502020204030204" pitchFamily="34" charset="0"/>
                          <a:ea typeface="Open Sans Light" panose="020B0606030504020204" pitchFamily="34" charset="0"/>
                          <a:cs typeface="Calibri" panose="020F0502020204030204" pitchFamily="34" charset="0"/>
                          <a:sym typeface="Calibri"/>
                        </a:rPr>
                      </a:br>
                      <a:r>
                        <a:rPr lang="en-US" sz="900" b="1" i="0" u="none" strike="noStrike" cap="none" dirty="0">
                          <a:solidFill>
                            <a:schemeClr val="accent1"/>
                          </a:solidFill>
                          <a:latin typeface="Calibri" panose="020F0502020204030204" pitchFamily="34" charset="0"/>
                          <a:ea typeface="Open Sans ExtraBold" panose="020B0606030504020204" pitchFamily="34" charset="0"/>
                          <a:cs typeface="Calibri" panose="020F0502020204030204" pitchFamily="34" charset="0"/>
                          <a:sym typeface="Calibri"/>
                        </a:rPr>
                        <a:t>Corequisites: </a:t>
                      </a:r>
                      <a:r>
                        <a:rPr lang="en-US" sz="900" b="0" i="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sym typeface="Calibri"/>
                        </a:rPr>
                        <a:t>None</a:t>
                      </a:r>
                    </a:p>
                    <a:p>
                      <a:pPr marL="0" marR="0" lvl="0" indent="0" algn="l" defTabSz="777240" rtl="0" eaLnBrk="1" fontAlgn="auto" latinLnBrk="0" hangingPunct="1">
                        <a:lnSpc>
                          <a:spcPct val="100000"/>
                        </a:lnSpc>
                        <a:spcBef>
                          <a:spcPts val="0"/>
                        </a:spcBef>
                        <a:spcAft>
                          <a:spcPts val="0"/>
                        </a:spcAft>
                        <a:buClr>
                          <a:schemeClr val="dk1"/>
                        </a:buClr>
                        <a:buSzPts val="1000"/>
                        <a:buFont typeface="Calibri"/>
                        <a:buNone/>
                        <a:tabLst/>
                        <a:defRPr/>
                      </a:pPr>
                      <a:r>
                        <a:rPr lang="en-US" sz="900" b="1" i="0" u="none" strike="noStrike" cap="none" dirty="0">
                          <a:latin typeface="Calibri" panose="020F0502020204030204" pitchFamily="34" charset="0"/>
                          <a:ea typeface="Open Sans ExtraBold" panose="020B0606030504020204" pitchFamily="34" charset="0"/>
                          <a:cs typeface="Calibri" panose="020F0502020204030204" pitchFamily="34" charset="0"/>
                          <a:sym typeface="Calibri"/>
                        </a:rPr>
                        <a:t>Recommended Prerequisites: </a:t>
                      </a:r>
                      <a:r>
                        <a:rPr lang="en-US" sz="900" b="0" i="0" u="none" strike="noStrike" cap="none" dirty="0">
                          <a:latin typeface="Calibri" panose="020F0502020204030204" pitchFamily="34" charset="0"/>
                          <a:ea typeface="Open Sans Light" panose="020B0606030504020204" pitchFamily="34" charset="0"/>
                          <a:cs typeface="Calibri" panose="020F0502020204030204" pitchFamily="34" charset="0"/>
                          <a:sym typeface="Calibri"/>
                        </a:rPr>
                        <a:t>None</a:t>
                      </a:r>
                      <a:br>
                        <a:rPr lang="en-US" sz="900" b="0" i="0" u="none" strike="noStrike" cap="none" dirty="0">
                          <a:latin typeface="Calibri" panose="020F0502020204030204" pitchFamily="34" charset="0"/>
                          <a:ea typeface="Open Sans Light" panose="020B0606030504020204" pitchFamily="34" charset="0"/>
                          <a:cs typeface="Calibri" panose="020F0502020204030204" pitchFamily="34" charset="0"/>
                          <a:sym typeface="Calibri"/>
                        </a:rPr>
                      </a:br>
                      <a:r>
                        <a:rPr lang="en-US" sz="900" b="1" i="0" u="none" strike="noStrike" cap="none" dirty="0">
                          <a:solidFill>
                            <a:schemeClr val="accent1"/>
                          </a:solidFill>
                          <a:latin typeface="Calibri" panose="020F0502020204030204" pitchFamily="34" charset="0"/>
                          <a:ea typeface="Open Sans ExtraBold" panose="020B0606030504020204" pitchFamily="34" charset="0"/>
                          <a:cs typeface="Calibri" panose="020F0502020204030204" pitchFamily="34" charset="0"/>
                          <a:sym typeface="Calibri"/>
                        </a:rPr>
                        <a:t>Recommended Corequisites: </a:t>
                      </a:r>
                      <a:r>
                        <a:rPr lang="en-US" sz="900" b="0" i="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sym typeface="Calibri"/>
                        </a:rPr>
                        <a:t>None</a:t>
                      </a:r>
                      <a:endParaRPr lang="en-US" sz="90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rtl="0">
                        <a:spcBef>
                          <a:spcPts val="0"/>
                        </a:spcBef>
                        <a:spcAft>
                          <a:spcPts val="0"/>
                        </a:spcAft>
                        <a:buClr>
                          <a:schemeClr val="dk1"/>
                        </a:buClr>
                        <a:buSzPts val="1000"/>
                        <a:buFont typeface="Calibri"/>
                        <a:buNone/>
                      </a:pPr>
                      <a:endParaRPr sz="400" u="none" strike="noStrike" cap="none" dirty="0">
                        <a:solidFill>
                          <a:schemeClr val="bg1"/>
                        </a:solidFill>
                        <a:latin typeface="Calibri" panose="020F0502020204030204" pitchFamily="34" charset="0"/>
                        <a:ea typeface="Open Sans Light"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
        <p:nvSpPr>
          <p:cNvPr id="21" name="Round Diagonal Corner Rectangle 20">
            <a:extLst>
              <a:ext uri="{FF2B5EF4-FFF2-40B4-BE49-F238E27FC236}">
                <a16:creationId xmlns:a16="http://schemas.microsoft.com/office/drawing/2014/main" id="{02FF7C61-5889-014E-A200-83B321531DD7}"/>
              </a:ext>
              <a:ext uri="{C183D7F6-B498-43B3-948B-1728B52AA6E4}">
                <adec:decorative xmlns:adec="http://schemas.microsoft.com/office/drawing/2017/decorative" val="1"/>
              </a:ext>
            </a:extLst>
          </p:cNvPr>
          <p:cNvSpPr/>
          <p:nvPr/>
        </p:nvSpPr>
        <p:spPr>
          <a:xfrm rot="16200000">
            <a:off x="-79402" y="3236792"/>
            <a:ext cx="1126254" cy="411242"/>
          </a:xfrm>
          <a:prstGeom prst="round2Diag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endParaRPr>
          </a:p>
        </p:txBody>
      </p:sp>
      <p:sp>
        <p:nvSpPr>
          <p:cNvPr id="23" name="Google Shape;187;p2">
            <a:extLst>
              <a:ext uri="{FF2B5EF4-FFF2-40B4-BE49-F238E27FC236}">
                <a16:creationId xmlns:a16="http://schemas.microsoft.com/office/drawing/2014/main" id="{637971F6-B1B7-A64D-BA50-C97F2DEE90C7}"/>
              </a:ext>
            </a:extLst>
          </p:cNvPr>
          <p:cNvSpPr txBox="1"/>
          <p:nvPr/>
        </p:nvSpPr>
        <p:spPr>
          <a:xfrm rot="16200000">
            <a:off x="-52427" y="3248390"/>
            <a:ext cx="1013698" cy="307736"/>
          </a:xfrm>
          <a:prstGeom prst="rect">
            <a:avLst/>
          </a:prstGeom>
          <a:solidFill>
            <a:schemeClr val="accent1"/>
          </a:solid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rPr>
              <a:t>Level 2</a:t>
            </a:r>
            <a:endParaRPr kumimoji="0" sz="1400" b="0" i="0" u="none" strike="noStrike" kern="1200" cap="none" spc="0" normalizeH="0" baseline="0" noProof="0" dirty="0">
              <a:ln>
                <a:noFill/>
              </a:ln>
              <a:solidFill>
                <a:prstClr val="white"/>
              </a:solidFill>
              <a:effectLst/>
              <a:uLnTx/>
              <a:uFillTx/>
              <a:latin typeface="Calibri" panose="020F0502020204030204" pitchFamily="34" charset="0"/>
              <a:ea typeface="Open Sans Light" panose="020B0606030504020204" pitchFamily="34" charset="0"/>
              <a:cs typeface="Calibri" panose="020F0502020204030204" pitchFamily="34" charset="0"/>
            </a:endParaRPr>
          </a:p>
        </p:txBody>
      </p:sp>
      <p:graphicFrame>
        <p:nvGraphicFramePr>
          <p:cNvPr id="55" name="Google Shape;188;p2">
            <a:extLst>
              <a:ext uri="{FF2B5EF4-FFF2-40B4-BE49-F238E27FC236}">
                <a16:creationId xmlns:a16="http://schemas.microsoft.com/office/drawing/2014/main" id="{C8ABB4AB-0B72-794F-BE18-FF28BD9BDE44}"/>
              </a:ex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2229491135"/>
              </p:ext>
            </p:extLst>
          </p:nvPr>
        </p:nvGraphicFramePr>
        <p:xfrm>
          <a:off x="814457" y="2881457"/>
          <a:ext cx="6437376" cy="2142764"/>
        </p:xfrm>
        <a:graphic>
          <a:graphicData uri="http://schemas.openxmlformats.org/drawingml/2006/table">
            <a:tbl>
              <a:tblPr firstRow="1" bandRow="1">
                <a:noFill/>
              </a:tblPr>
              <a:tblGrid>
                <a:gridCol w="1691640">
                  <a:extLst>
                    <a:ext uri="{9D8B030D-6E8A-4147-A177-3AD203B41FA5}">
                      <a16:colId xmlns:a16="http://schemas.microsoft.com/office/drawing/2014/main" val="20000"/>
                    </a:ext>
                  </a:extLst>
                </a:gridCol>
                <a:gridCol w="73152">
                  <a:extLst>
                    <a:ext uri="{9D8B030D-6E8A-4147-A177-3AD203B41FA5}">
                      <a16:colId xmlns:a16="http://schemas.microsoft.com/office/drawing/2014/main" val="1330543124"/>
                    </a:ext>
                  </a:extLst>
                </a:gridCol>
                <a:gridCol w="2075688">
                  <a:extLst>
                    <a:ext uri="{9D8B030D-6E8A-4147-A177-3AD203B41FA5}">
                      <a16:colId xmlns:a16="http://schemas.microsoft.com/office/drawing/2014/main" val="20002"/>
                    </a:ext>
                  </a:extLst>
                </a:gridCol>
                <a:gridCol w="2596896">
                  <a:extLst>
                    <a:ext uri="{9D8B030D-6E8A-4147-A177-3AD203B41FA5}">
                      <a16:colId xmlns:a16="http://schemas.microsoft.com/office/drawing/2014/main" val="20003"/>
                    </a:ext>
                  </a:extLst>
                </a:gridCol>
              </a:tblGrid>
              <a:tr h="329184">
                <a:tc>
                  <a:txBody>
                    <a:bodyPr/>
                    <a:lstStyle/>
                    <a:p>
                      <a:pPr marL="0" marR="0" lvl="0" indent="0" algn="l" rtl="0">
                        <a:spcBef>
                          <a:spcPts val="0"/>
                        </a:spcBef>
                        <a:spcAft>
                          <a:spcPts val="0"/>
                        </a:spcAft>
                        <a:buNone/>
                      </a:pP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rPr>
                        <a:t>Course</a:t>
                      </a:r>
                      <a:endParaRPr sz="1200" b="1" i="0" dirty="0">
                        <a:solidFill>
                          <a:schemeClr val="bg1"/>
                        </a:solidFill>
                        <a:latin typeface="Calibri" panose="020F0502020204030204" pitchFamily="34" charset="0"/>
                        <a:ea typeface="Open Sans ExtraBold"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mpd="sng">
                      <a:noFill/>
                      <a:prstDash val="soli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defTabSz="1341150" rtl="0" eaLnBrk="1" fontAlgn="auto" latinLnBrk="0" hangingPunct="1">
                        <a:lnSpc>
                          <a:spcPct val="100000"/>
                        </a:lnSpc>
                        <a:spcBef>
                          <a:spcPts val="0"/>
                        </a:spcBef>
                        <a:spcAft>
                          <a:spcPts val="0"/>
                        </a:spcAft>
                        <a:buClr>
                          <a:schemeClr val="dk1"/>
                        </a:buClr>
                        <a:buSzPts val="1000"/>
                        <a:buFont typeface="Calibri"/>
                        <a:buNone/>
                        <a:tabLst/>
                        <a:defRPr/>
                      </a:pPr>
                      <a:endParaRPr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endParaRPr>
                    </a:p>
                  </a:txBody>
                  <a:tcPr marL="0" marR="0" marT="45725" marB="45725" anchor="ctr">
                    <a:lnL w="12700" cmpd="sng">
                      <a:noFill/>
                      <a:prstDash val="solid"/>
                    </a:lnL>
                    <a:lnR w="12700" cmpd="sng">
                      <a:noFill/>
                      <a:prstDash val="solid"/>
                    </a:lnR>
                    <a:lnT w="12700" cmpd="sng">
                      <a:noFill/>
                      <a:prstDash val="soli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defTabSz="1341150" rtl="0" eaLnBrk="1" fontAlgn="auto" latinLnBrk="0" hangingPunct="1">
                        <a:lnSpc>
                          <a:spcPct val="100000"/>
                        </a:lnSpc>
                        <a:spcBef>
                          <a:spcPts val="0"/>
                        </a:spcBef>
                        <a:spcAft>
                          <a:spcPts val="0"/>
                        </a:spcAft>
                        <a:buClr>
                          <a:schemeClr val="dk1"/>
                        </a:buClr>
                        <a:buSzPts val="1000"/>
                        <a:buFont typeface="Calibri"/>
                        <a:buNone/>
                        <a:tabLst/>
                        <a:defRPr/>
                      </a:pP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sym typeface="Calibri"/>
                        </a:rPr>
                        <a:t>Prerequisites | </a:t>
                      </a: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rPr>
                        <a:t>Corequisites </a:t>
                      </a: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sym typeface="Calibri"/>
                        </a:rPr>
                        <a:t> </a:t>
                      </a:r>
                      <a:endParaRPr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mpd="sng">
                      <a:noFill/>
                      <a:prstDash val="soli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r" rtl="0">
                        <a:spcBef>
                          <a:spcPts val="0"/>
                        </a:spcBef>
                        <a:spcAft>
                          <a:spcPts val="0"/>
                        </a:spcAft>
                        <a:buNone/>
                      </a:pP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rPr>
                        <a:t>Career Clusters</a:t>
                      </a:r>
                    </a:p>
                  </a:txBody>
                  <a:tcPr marL="91450" marR="91450" marT="45725" marB="45725" anchor="ctr">
                    <a:lnL w="12700" cmpd="sng">
                      <a:noFill/>
                      <a:prstDash val="solid"/>
                    </a:lnL>
                    <a:lnR w="12700" cmpd="sng">
                      <a:noFill/>
                      <a:prstDash val="solid"/>
                    </a:lnR>
                    <a:lnT w="12700" cmpd="sng">
                      <a:noFill/>
                      <a:prstDash val="soli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603731">
                <a:tc>
                  <a:txBody>
                    <a:bodyPr/>
                    <a:lstStyle/>
                    <a:p>
                      <a:pPr marL="0" marR="0" lvl="0" indent="0" algn="l" rtl="0">
                        <a:spcBef>
                          <a:spcPts val="0"/>
                        </a:spcBef>
                        <a:spcAft>
                          <a:spcPts val="0"/>
                        </a:spcAft>
                        <a:buClr>
                          <a:schemeClr val="dk1"/>
                        </a:buClr>
                        <a:buSzPts val="1000"/>
                        <a:buFont typeface="Calibri"/>
                        <a:buNone/>
                      </a:pPr>
                      <a:r>
                        <a:rPr lang="en-US" sz="1100" b="1" i="0" u="none" strike="noStrike" cap="none" dirty="0">
                          <a:solidFill>
                            <a:srgbClr val="012169"/>
                          </a:solidFill>
                          <a:latin typeface="Calibri" panose="020F0502020204030204" pitchFamily="34" charset="0"/>
                          <a:ea typeface="Open Sans Semibold" panose="020B0606030504020204" pitchFamily="34" charset="0"/>
                          <a:cs typeface="Calibri" panose="020F0502020204030204" pitchFamily="34" charset="0"/>
                          <a:sym typeface="Calibri"/>
                        </a:rPr>
                        <a:t>Graphic Design and Illustration I*</a:t>
                      </a:r>
                    </a:p>
                    <a:p>
                      <a:pPr marL="9525" marR="0" lvl="0" indent="0" algn="l" defTabSz="1341150" rtl="0" eaLnBrk="1" fontAlgn="auto" latinLnBrk="0" hangingPunct="1">
                        <a:lnSpc>
                          <a:spcPct val="100000"/>
                        </a:lnSpc>
                        <a:spcBef>
                          <a:spcPts val="0"/>
                        </a:spcBef>
                        <a:spcAft>
                          <a:spcPts val="0"/>
                        </a:spcAft>
                        <a:buClr>
                          <a:schemeClr val="dk1"/>
                        </a:buClr>
                        <a:buSzPts val="1000"/>
                        <a:buFont typeface="Calibri"/>
                        <a:buNone/>
                        <a:tabLst/>
                        <a:defRPr/>
                      </a:pPr>
                      <a:r>
                        <a:rPr lang="en-US" sz="1000" b="0" i="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sym typeface="Calibri"/>
                        </a:rPr>
                        <a:t>13008800  (1 credit)</a:t>
                      </a:r>
                      <a:endParaRPr lang="en-US" sz="100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endParaRPr>
                    </a:p>
                  </a:txBody>
                  <a:tcPr marL="91450" marR="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rtl="0">
                        <a:spcBef>
                          <a:spcPts val="0"/>
                        </a:spcBef>
                        <a:spcAft>
                          <a:spcPts val="0"/>
                        </a:spcAft>
                        <a:buClr>
                          <a:schemeClr val="dk1"/>
                        </a:buClr>
                        <a:buSzPts val="1000"/>
                        <a:buFont typeface="Calibri"/>
                        <a:buNone/>
                      </a:pPr>
                      <a:endParaRPr lang="en-US" sz="900" u="none" strike="noStrike" cap="none" dirty="0">
                        <a:solidFill>
                          <a:srgbClr val="3863AF"/>
                        </a:solidFill>
                        <a:latin typeface="Calibri" panose="020F0502020204030204" pitchFamily="34" charset="0"/>
                        <a:ea typeface="Open Sans Light" panose="020B0606030504020204" pitchFamily="34" charset="0"/>
                        <a:cs typeface="Calibri" panose="020F0502020204030204" pitchFamily="34" charset="0"/>
                      </a:endParaRPr>
                    </a:p>
                  </a:txBody>
                  <a:tcPr marL="0" marR="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Clr>
                          <a:schemeClr val="dk1"/>
                        </a:buClr>
                        <a:buSzPts val="1000"/>
                        <a:buFont typeface="Calibri"/>
                        <a:buNone/>
                      </a:pPr>
                      <a:r>
                        <a:rPr lang="en-US" sz="900" b="1" i="0" u="none" strike="noStrike" cap="none" dirty="0">
                          <a:latin typeface="Calibri" panose="020F0502020204030204" pitchFamily="34" charset="0"/>
                          <a:ea typeface="Open Sans ExtraBold" panose="020B0606030504020204" pitchFamily="34" charset="0"/>
                          <a:cs typeface="Calibri" panose="020F0502020204030204" pitchFamily="34" charset="0"/>
                          <a:sym typeface="Calibri"/>
                        </a:rPr>
                        <a:t>Prerequisites: </a:t>
                      </a:r>
                      <a:r>
                        <a:rPr lang="en-US" sz="900" b="0" i="0" u="none" strike="noStrike" cap="none" dirty="0">
                          <a:latin typeface="Calibri" panose="020F0502020204030204" pitchFamily="34" charset="0"/>
                          <a:ea typeface="Open Sans Light" panose="020B0606030504020204" pitchFamily="34" charset="0"/>
                          <a:cs typeface="Calibri" panose="020F0502020204030204" pitchFamily="34" charset="0"/>
                          <a:sym typeface="Calibri"/>
                        </a:rPr>
                        <a:t>None</a:t>
                      </a:r>
                      <a:br>
                        <a:rPr lang="en-US" sz="900" b="0" i="0" u="none" strike="noStrike" cap="none" dirty="0">
                          <a:latin typeface="Calibri" panose="020F0502020204030204" pitchFamily="34" charset="0"/>
                          <a:ea typeface="Open Sans Light" panose="020B0606030504020204" pitchFamily="34" charset="0"/>
                          <a:cs typeface="Calibri" panose="020F0502020204030204" pitchFamily="34" charset="0"/>
                          <a:sym typeface="Calibri"/>
                        </a:rPr>
                      </a:br>
                      <a:r>
                        <a:rPr lang="en-US" sz="900" b="1" i="0" u="none" strike="noStrike" cap="none" dirty="0">
                          <a:solidFill>
                            <a:schemeClr val="accent1"/>
                          </a:solidFill>
                          <a:latin typeface="Calibri" panose="020F0502020204030204" pitchFamily="34" charset="0"/>
                          <a:ea typeface="Open Sans ExtraBold" panose="020B0606030504020204" pitchFamily="34" charset="0"/>
                          <a:cs typeface="Calibri" panose="020F0502020204030204" pitchFamily="34" charset="0"/>
                          <a:sym typeface="Calibri"/>
                        </a:rPr>
                        <a:t>Corequisites: </a:t>
                      </a:r>
                      <a:r>
                        <a:rPr lang="en-US" sz="900" b="0" i="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sym typeface="Calibri"/>
                        </a:rPr>
                        <a:t>None</a:t>
                      </a:r>
                    </a:p>
                    <a:p>
                      <a:pPr marL="0" marR="0" lvl="0" indent="0" algn="l" defTabSz="777240" rtl="0" eaLnBrk="1" fontAlgn="auto" latinLnBrk="0" hangingPunct="1">
                        <a:lnSpc>
                          <a:spcPct val="100000"/>
                        </a:lnSpc>
                        <a:spcBef>
                          <a:spcPts val="0"/>
                        </a:spcBef>
                        <a:spcAft>
                          <a:spcPts val="0"/>
                        </a:spcAft>
                        <a:buClr>
                          <a:schemeClr val="dk1"/>
                        </a:buClr>
                        <a:buSzPts val="1000"/>
                        <a:buFont typeface="Calibri"/>
                        <a:buNone/>
                        <a:tabLst/>
                        <a:defRPr/>
                      </a:pPr>
                      <a:r>
                        <a:rPr lang="en-US" sz="900" b="1" i="0" u="none" strike="noStrike" cap="none" dirty="0">
                          <a:latin typeface="Calibri" panose="020F0502020204030204" pitchFamily="34" charset="0"/>
                          <a:ea typeface="Open Sans ExtraBold" panose="020B0606030504020204" pitchFamily="34" charset="0"/>
                          <a:cs typeface="Calibri" panose="020F0502020204030204" pitchFamily="34" charset="0"/>
                          <a:sym typeface="Calibri"/>
                        </a:rPr>
                        <a:t>Recommended Prerequisites: </a:t>
                      </a:r>
                      <a:r>
                        <a:rPr lang="en-US" sz="900" b="0" i="0" u="none" strike="noStrike" cap="none" dirty="0">
                          <a:latin typeface="Calibri" panose="020F0502020204030204" pitchFamily="34" charset="0"/>
                          <a:ea typeface="Open Sans Light" panose="020B0606030504020204" pitchFamily="34" charset="0"/>
                          <a:cs typeface="Calibri" panose="020F0502020204030204" pitchFamily="34" charset="0"/>
                          <a:sym typeface="Calibri"/>
                        </a:rPr>
                        <a:t>Principles of AAVTC</a:t>
                      </a:r>
                      <a:br>
                        <a:rPr lang="en-US" sz="900" b="0" i="0" u="none" strike="noStrike" cap="none" dirty="0">
                          <a:latin typeface="Calibri" panose="020F0502020204030204" pitchFamily="34" charset="0"/>
                          <a:ea typeface="Open Sans Light" panose="020B0606030504020204" pitchFamily="34" charset="0"/>
                          <a:cs typeface="Calibri" panose="020F0502020204030204" pitchFamily="34" charset="0"/>
                          <a:sym typeface="Calibri"/>
                        </a:rPr>
                      </a:br>
                      <a:r>
                        <a:rPr lang="en-US" sz="900" b="1" i="0" u="none" strike="noStrike" cap="none" dirty="0">
                          <a:solidFill>
                            <a:schemeClr val="accent1"/>
                          </a:solidFill>
                          <a:latin typeface="Calibri" panose="020F0502020204030204" pitchFamily="34" charset="0"/>
                          <a:ea typeface="Open Sans ExtraBold" panose="020B0606030504020204" pitchFamily="34" charset="0"/>
                          <a:cs typeface="Calibri" panose="020F0502020204030204" pitchFamily="34" charset="0"/>
                          <a:sym typeface="Calibri"/>
                        </a:rPr>
                        <a:t>Recommended Corequisites: </a:t>
                      </a:r>
                      <a:r>
                        <a:rPr lang="en-US" sz="900" b="0" i="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sym typeface="Calibri"/>
                        </a:rPr>
                        <a:t>Graphic Design and Illustration I Lab</a:t>
                      </a:r>
                      <a:endParaRPr lang="en-US" sz="90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rtl="0">
                        <a:spcBef>
                          <a:spcPts val="0"/>
                        </a:spcBef>
                        <a:spcAft>
                          <a:spcPts val="0"/>
                        </a:spcAft>
                        <a:buClr>
                          <a:schemeClr val="dk1"/>
                        </a:buClr>
                        <a:buSzPts val="1000"/>
                        <a:buFont typeface="Calibri"/>
                        <a:buNone/>
                      </a:pPr>
                      <a:endParaRPr lang="en-US" sz="400" b="0" i="0" u="none" strike="noStrike" cap="none" dirty="0">
                        <a:solidFill>
                          <a:schemeClr val="bg1"/>
                        </a:solidFill>
                        <a:latin typeface="Calibri" panose="020F0502020204030204" pitchFamily="34" charset="0"/>
                        <a:ea typeface="Open Sans Light" panose="020B0606030504020204" pitchFamily="34" charset="0"/>
                        <a:cs typeface="Calibri" panose="020F0502020204030204" pitchFamily="34" charset="0"/>
                        <a:sym typeface="Calibri"/>
                      </a:endParaRPr>
                    </a:p>
                  </a:txBody>
                  <a:tcPr marL="91450" marR="9145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22331745"/>
                  </a:ext>
                </a:extLst>
              </a:tr>
              <a:tr h="603731">
                <a:tc>
                  <a:txBody>
                    <a:bodyPr/>
                    <a:lstStyle/>
                    <a:p>
                      <a:pPr marL="0" marR="0" lvl="0" indent="0" algn="l" rtl="0">
                        <a:spcBef>
                          <a:spcPts val="0"/>
                        </a:spcBef>
                        <a:spcAft>
                          <a:spcPts val="0"/>
                        </a:spcAft>
                        <a:buClr>
                          <a:schemeClr val="dk1"/>
                        </a:buClr>
                        <a:buSzPts val="1000"/>
                        <a:buFont typeface="Calibri"/>
                        <a:buNone/>
                      </a:pPr>
                      <a:r>
                        <a:rPr lang="en-US" sz="1100" b="1" i="0" u="none" strike="noStrike" cap="none" dirty="0">
                          <a:solidFill>
                            <a:srgbClr val="012169"/>
                          </a:solidFill>
                          <a:latin typeface="Calibri" panose="020F0502020204030204" pitchFamily="34" charset="0"/>
                          <a:ea typeface="Open Sans Semibold" panose="020B0606030504020204" pitchFamily="34" charset="0"/>
                          <a:cs typeface="Calibri" panose="020F0502020204030204" pitchFamily="34" charset="0"/>
                          <a:sym typeface="Calibri"/>
                        </a:rPr>
                        <a:t>Animation I</a:t>
                      </a:r>
                    </a:p>
                    <a:p>
                      <a:pPr marL="0" marR="0" lvl="0" indent="0" algn="l" rtl="0">
                        <a:spcBef>
                          <a:spcPts val="0"/>
                        </a:spcBef>
                        <a:spcAft>
                          <a:spcPts val="0"/>
                        </a:spcAft>
                        <a:buClr>
                          <a:schemeClr val="dk1"/>
                        </a:buClr>
                        <a:buSzPts val="1000"/>
                        <a:buFont typeface="Calibri"/>
                        <a:buNone/>
                      </a:pPr>
                      <a:r>
                        <a:rPr lang="en-US" sz="1000" b="0" i="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sym typeface="Calibri"/>
                        </a:rPr>
                        <a:t>13008300  (1 credit)</a:t>
                      </a:r>
                      <a:endParaRPr lang="en-US" sz="100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endParaRPr>
                    </a:p>
                  </a:txBody>
                  <a:tcPr marL="91450" marR="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rtl="0">
                        <a:spcBef>
                          <a:spcPts val="0"/>
                        </a:spcBef>
                        <a:spcAft>
                          <a:spcPts val="0"/>
                        </a:spcAft>
                        <a:buClr>
                          <a:schemeClr val="dk1"/>
                        </a:buClr>
                        <a:buSzPts val="1000"/>
                        <a:buFont typeface="Calibri"/>
                        <a:buNone/>
                      </a:pPr>
                      <a:endParaRPr lang="en-US" sz="900" u="none" strike="noStrike" cap="none" dirty="0">
                        <a:solidFill>
                          <a:srgbClr val="3863AF"/>
                        </a:solidFill>
                        <a:latin typeface="Calibri" panose="020F0502020204030204" pitchFamily="34" charset="0"/>
                        <a:ea typeface="Open Sans Light" panose="020B0606030504020204" pitchFamily="34" charset="0"/>
                        <a:cs typeface="Calibri" panose="020F0502020204030204" pitchFamily="34" charset="0"/>
                      </a:endParaRPr>
                    </a:p>
                  </a:txBody>
                  <a:tcPr marL="0" marR="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Clr>
                          <a:schemeClr val="dk1"/>
                        </a:buClr>
                        <a:buSzPts val="1000"/>
                        <a:buFont typeface="Calibri"/>
                        <a:buNone/>
                      </a:pPr>
                      <a:r>
                        <a:rPr lang="en-US" sz="900" b="1" i="0" u="none" strike="noStrike" cap="none" dirty="0">
                          <a:latin typeface="Calibri" panose="020F0502020204030204" pitchFamily="34" charset="0"/>
                          <a:ea typeface="Open Sans ExtraBold" panose="020B0606030504020204" pitchFamily="34" charset="0"/>
                          <a:cs typeface="Calibri" panose="020F0502020204030204" pitchFamily="34" charset="0"/>
                          <a:sym typeface="Calibri"/>
                        </a:rPr>
                        <a:t>Prerequisites: </a:t>
                      </a:r>
                      <a:r>
                        <a:rPr lang="en-US" sz="900" b="0" i="0" u="none" strike="noStrike" cap="none" dirty="0">
                          <a:latin typeface="Calibri" panose="020F0502020204030204" pitchFamily="34" charset="0"/>
                          <a:ea typeface="Open Sans Light" panose="020B0606030504020204" pitchFamily="34" charset="0"/>
                          <a:cs typeface="Calibri" panose="020F0502020204030204" pitchFamily="34" charset="0"/>
                          <a:sym typeface="Calibri"/>
                        </a:rPr>
                        <a:t>None</a:t>
                      </a:r>
                      <a:br>
                        <a:rPr lang="en-US" sz="900" b="0" i="0" u="none" strike="noStrike" cap="none" dirty="0">
                          <a:latin typeface="Calibri" panose="020F0502020204030204" pitchFamily="34" charset="0"/>
                          <a:ea typeface="Open Sans Light" panose="020B0606030504020204" pitchFamily="34" charset="0"/>
                          <a:cs typeface="Calibri" panose="020F0502020204030204" pitchFamily="34" charset="0"/>
                          <a:sym typeface="Calibri"/>
                        </a:rPr>
                      </a:br>
                      <a:r>
                        <a:rPr lang="en-US" sz="900" b="1" i="0" u="none" strike="noStrike" cap="none" dirty="0">
                          <a:solidFill>
                            <a:schemeClr val="accent1"/>
                          </a:solidFill>
                          <a:latin typeface="Calibri" panose="020F0502020204030204" pitchFamily="34" charset="0"/>
                          <a:ea typeface="Open Sans ExtraBold" panose="020B0606030504020204" pitchFamily="34" charset="0"/>
                          <a:cs typeface="Calibri" panose="020F0502020204030204" pitchFamily="34" charset="0"/>
                          <a:sym typeface="Calibri"/>
                        </a:rPr>
                        <a:t>Corequisites: </a:t>
                      </a:r>
                      <a:r>
                        <a:rPr lang="en-US" sz="900" b="0" i="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sym typeface="Calibri"/>
                        </a:rPr>
                        <a:t>None</a:t>
                      </a:r>
                    </a:p>
                    <a:p>
                      <a:pPr marL="0" marR="0" lvl="0" indent="0" algn="l" defTabSz="777240" rtl="0" eaLnBrk="1" fontAlgn="auto" latinLnBrk="0" hangingPunct="1">
                        <a:lnSpc>
                          <a:spcPct val="100000"/>
                        </a:lnSpc>
                        <a:spcBef>
                          <a:spcPts val="0"/>
                        </a:spcBef>
                        <a:spcAft>
                          <a:spcPts val="0"/>
                        </a:spcAft>
                        <a:buClr>
                          <a:schemeClr val="dk1"/>
                        </a:buClr>
                        <a:buSzPts val="1000"/>
                        <a:buFont typeface="Calibri"/>
                        <a:buNone/>
                        <a:tabLst/>
                        <a:defRPr/>
                      </a:pPr>
                      <a:r>
                        <a:rPr lang="en-US" sz="900" b="1" i="0" u="none" strike="noStrike" cap="none" dirty="0">
                          <a:latin typeface="Calibri" panose="020F0502020204030204" pitchFamily="34" charset="0"/>
                          <a:ea typeface="Open Sans ExtraBold" panose="020B0606030504020204" pitchFamily="34" charset="0"/>
                          <a:cs typeface="Calibri" panose="020F0502020204030204" pitchFamily="34" charset="0"/>
                          <a:sym typeface="Calibri"/>
                        </a:rPr>
                        <a:t>Recommended Prerequisites: </a:t>
                      </a:r>
                      <a:r>
                        <a:rPr lang="en-US" sz="900" b="0" i="0" u="none" strike="noStrike" cap="none" dirty="0">
                          <a:latin typeface="Calibri" panose="020F0502020204030204" pitchFamily="34" charset="0"/>
                          <a:ea typeface="Open Sans Light" panose="020B0606030504020204" pitchFamily="34" charset="0"/>
                          <a:cs typeface="Calibri" panose="020F0502020204030204" pitchFamily="34" charset="0"/>
                          <a:sym typeface="Calibri"/>
                        </a:rPr>
                        <a:t>Principles of AAVTC</a:t>
                      </a:r>
                      <a:br>
                        <a:rPr lang="en-US" sz="900" b="0" i="0" u="none" strike="noStrike" cap="none" dirty="0">
                          <a:latin typeface="Calibri" panose="020F0502020204030204" pitchFamily="34" charset="0"/>
                          <a:ea typeface="Open Sans Light" panose="020B0606030504020204" pitchFamily="34" charset="0"/>
                          <a:cs typeface="Calibri" panose="020F0502020204030204" pitchFamily="34" charset="0"/>
                          <a:sym typeface="Calibri"/>
                        </a:rPr>
                      </a:br>
                      <a:r>
                        <a:rPr lang="en-US" sz="900" b="1" i="0" u="none" strike="noStrike" cap="none" dirty="0">
                          <a:solidFill>
                            <a:schemeClr val="accent1"/>
                          </a:solidFill>
                          <a:latin typeface="Calibri" panose="020F0502020204030204" pitchFamily="34" charset="0"/>
                          <a:ea typeface="Open Sans ExtraBold" panose="020B0606030504020204" pitchFamily="34" charset="0"/>
                          <a:cs typeface="Calibri" panose="020F0502020204030204" pitchFamily="34" charset="0"/>
                          <a:sym typeface="Calibri"/>
                        </a:rPr>
                        <a:t>Recommended Corequisites</a:t>
                      </a:r>
                      <a:r>
                        <a:rPr lang="en-US" sz="800" b="1" i="0" u="none" strike="noStrike" cap="none" dirty="0">
                          <a:solidFill>
                            <a:schemeClr val="accent1"/>
                          </a:solidFill>
                          <a:latin typeface="Calibri" panose="020F0502020204030204" pitchFamily="34" charset="0"/>
                          <a:ea typeface="Open Sans ExtraBold" panose="020B0606030504020204" pitchFamily="34" charset="0"/>
                          <a:cs typeface="Calibri" panose="020F0502020204030204" pitchFamily="34" charset="0"/>
                          <a:sym typeface="Calibri"/>
                        </a:rPr>
                        <a:t>: </a:t>
                      </a:r>
                      <a:r>
                        <a:rPr lang="en-US" sz="800" b="0" i="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sym typeface="Calibri"/>
                        </a:rPr>
                        <a:t>Animation I Lab</a:t>
                      </a:r>
                      <a:endParaRPr lang="en-US" sz="80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rtl="0">
                        <a:spcBef>
                          <a:spcPts val="0"/>
                        </a:spcBef>
                        <a:spcAft>
                          <a:spcPts val="0"/>
                        </a:spcAft>
                        <a:buClr>
                          <a:schemeClr val="dk1"/>
                        </a:buClr>
                        <a:buSzPts val="1000"/>
                        <a:buFont typeface="Calibri"/>
                        <a:buNone/>
                      </a:pPr>
                      <a:endParaRPr lang="en-US" sz="400" b="0" i="0" u="none" strike="noStrike" cap="none" dirty="0">
                        <a:solidFill>
                          <a:schemeClr val="bg1"/>
                        </a:solidFill>
                        <a:latin typeface="Calibri" panose="020F0502020204030204" pitchFamily="34" charset="0"/>
                        <a:ea typeface="Open Sans Light" panose="020B0606030504020204" pitchFamily="34" charset="0"/>
                        <a:cs typeface="Calibri" panose="020F0502020204030204" pitchFamily="34" charset="0"/>
                        <a:sym typeface="Calibri"/>
                      </a:endParaRPr>
                    </a:p>
                  </a:txBody>
                  <a:tcPr marL="91450" marR="9145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01409672"/>
                  </a:ext>
                </a:extLst>
              </a:tr>
            </a:tbl>
          </a:graphicData>
        </a:graphic>
      </p:graphicFrame>
      <p:sp>
        <p:nvSpPr>
          <p:cNvPr id="72" name="TextBox 71">
            <a:extLst>
              <a:ext uri="{FF2B5EF4-FFF2-40B4-BE49-F238E27FC236}">
                <a16:creationId xmlns:a16="http://schemas.microsoft.com/office/drawing/2014/main" id="{71D09B68-BDB8-5C46-B0D4-323B0D03553B}"/>
              </a:ext>
            </a:extLst>
          </p:cNvPr>
          <p:cNvSpPr txBox="1"/>
          <p:nvPr/>
        </p:nvSpPr>
        <p:spPr>
          <a:xfrm>
            <a:off x="723094" y="8792391"/>
            <a:ext cx="6699305" cy="220573"/>
          </a:xfrm>
          <a:prstGeom prst="rect">
            <a:avLst/>
          </a:prstGeom>
          <a:noFill/>
        </p:spPr>
        <p:txBody>
          <a:bodyPr wrap="square" rtlCol="0">
            <a:spAutoFit/>
          </a:bodyPr>
          <a:lstStyle/>
          <a:p>
            <a:pPr>
              <a:lnSpc>
                <a:spcPts val="960"/>
              </a:lnSpc>
              <a:defRPr/>
            </a:pPr>
            <a:r>
              <a:rPr lang="en-US" sz="800" i="1" dirty="0">
                <a:solidFill>
                  <a:schemeClr val="accent1"/>
                </a:solidFill>
                <a:latin typeface="Calibri" panose="020F0502020204030204" pitchFamily="34" charset="0"/>
                <a:ea typeface="Open Sans ExtraBold" panose="020B0606030504020204" pitchFamily="34" charset="0"/>
                <a:cs typeface="Calibri" panose="020F0502020204030204" pitchFamily="34" charset="0"/>
                <a:sym typeface="Calibri"/>
              </a:rPr>
              <a:t>* Indicates course is included in more than one program of study.                        </a:t>
            </a:r>
            <a:endParaRPr kumimoji="0" lang="en-US" sz="800" b="0" i="1" u="none" strike="noStrike" kern="1200" cap="none" spc="0" normalizeH="0" baseline="0" noProof="0" dirty="0">
              <a:ln>
                <a:noFill/>
              </a:ln>
              <a:solidFill>
                <a:schemeClr val="accent1"/>
              </a:solidFill>
              <a:effectLst/>
              <a:uLnTx/>
              <a:uFillTx/>
              <a:latin typeface="Calibri" panose="020F0502020204030204" pitchFamily="34" charset="0"/>
              <a:ea typeface="Open Sans ExtraBold" panose="020B0606030504020204" pitchFamily="34" charset="0"/>
              <a:cs typeface="Calibri" panose="020F0502020204030204" pitchFamily="34" charset="0"/>
            </a:endParaRPr>
          </a:p>
        </p:txBody>
      </p:sp>
      <p:sp>
        <p:nvSpPr>
          <p:cNvPr id="33" name="Google Shape;195;p2">
            <a:extLst>
              <a:ext uri="{FF2B5EF4-FFF2-40B4-BE49-F238E27FC236}">
                <a16:creationId xmlns:a16="http://schemas.microsoft.com/office/drawing/2014/main" id="{1FBD83F2-1A7F-CF40-A200-125D2971FFB6}"/>
              </a:ext>
            </a:extLst>
          </p:cNvPr>
          <p:cNvSpPr txBox="1"/>
          <p:nvPr/>
        </p:nvSpPr>
        <p:spPr>
          <a:xfrm>
            <a:off x="0" y="9231964"/>
            <a:ext cx="7772400" cy="369291"/>
          </a:xfrm>
          <a:prstGeom prst="rect">
            <a:avLst/>
          </a:prstGeom>
          <a:noFill/>
          <a:ln>
            <a:noFill/>
          </a:ln>
        </p:spPr>
        <p:txBody>
          <a:bodyPr spcFirstLastPara="1" wrap="square" lIns="91425" tIns="45700" rIns="91425" bIns="45700" anchor="t" anchorCtr="0">
            <a:spAutoFit/>
          </a:bodyPr>
          <a:lstStyle/>
          <a:p>
            <a:pPr lvl="0" algn="ctr">
              <a:defRPr/>
            </a:pPr>
            <a:r>
              <a:rPr kumimoji="0" lang="en-US" sz="900" b="0" i="0" u="none" strike="noStrike" kern="1200" cap="none" spc="0" normalizeH="0" baseline="0" noProof="0" dirty="0">
                <a:ln>
                  <a:noFill/>
                </a:ln>
                <a:solidFill>
                  <a:schemeClr val="accent1"/>
                </a:solidFill>
                <a:effectLst/>
                <a:uLnTx/>
                <a:uFillTx/>
                <a:latin typeface="Calibri"/>
                <a:ea typeface="Open Sans Light"/>
                <a:cs typeface="Calibri"/>
                <a:sym typeface="Calibri"/>
              </a:rPr>
              <a:t>For additional information on the </a:t>
            </a:r>
            <a:r>
              <a:rPr lang="en-US" sz="900" b="1" dirty="0">
                <a:solidFill>
                  <a:schemeClr val="accent1"/>
                </a:solidFill>
                <a:latin typeface="Calibri"/>
                <a:ea typeface="Open Sans ExtraBold"/>
                <a:cs typeface="Calibri"/>
                <a:sym typeface="Calibri"/>
              </a:rPr>
              <a:t>Arts, Audio Visual Technology, and Communication </a:t>
            </a:r>
            <a:r>
              <a:rPr kumimoji="0" lang="en-US" sz="900" i="0" u="none" strike="noStrike" kern="1200" cap="none" spc="0" normalizeH="0" baseline="0" noProof="0" dirty="0">
                <a:ln>
                  <a:noFill/>
                </a:ln>
                <a:solidFill>
                  <a:schemeClr val="accent1"/>
                </a:solidFill>
                <a:effectLst/>
                <a:uLnTx/>
                <a:uFillTx/>
                <a:latin typeface="Calibri"/>
                <a:ea typeface="Open Sans ExtraBold"/>
                <a:cs typeface="Calibri"/>
                <a:sym typeface="Calibri"/>
              </a:rPr>
              <a:t>career cluster</a:t>
            </a:r>
            <a:r>
              <a:rPr kumimoji="0" lang="en-US" sz="900" i="0" u="none" strike="noStrike" kern="1200" cap="none" spc="0" normalizeH="0" baseline="0" noProof="0" dirty="0">
                <a:ln>
                  <a:noFill/>
                </a:ln>
                <a:solidFill>
                  <a:schemeClr val="accent1"/>
                </a:solidFill>
                <a:effectLst/>
                <a:uLnTx/>
                <a:uFillTx/>
                <a:latin typeface="Calibri"/>
                <a:ea typeface="Open Sans Light"/>
                <a:cs typeface="Calibri"/>
                <a:sym typeface="Calibri"/>
              </a:rPr>
              <a:t>, </a:t>
            </a:r>
            <a:br>
              <a:rPr lang="en-US" sz="900" b="0" i="0" u="none" strike="noStrike" kern="1200" cap="none" spc="0" normalizeH="0" baseline="0" noProof="0" dirty="0">
                <a:ln>
                  <a:noFill/>
                </a:ln>
                <a:effectLst/>
                <a:uLnTx/>
                <a:uFillTx/>
                <a:latin typeface="Calibri" panose="020F0502020204030204" pitchFamily="34" charset="0"/>
                <a:ea typeface="Open Sans Light" panose="020B0606030504020204" pitchFamily="34" charset="0"/>
                <a:cs typeface="Calibri" panose="020F0502020204030204" pitchFamily="34" charset="0"/>
              </a:rPr>
            </a:br>
            <a:r>
              <a:rPr kumimoji="0" lang="en-US" sz="900" b="0" i="0" u="none" strike="noStrike" kern="1200" cap="none" spc="0" normalizeH="0" baseline="0" noProof="0" dirty="0">
                <a:ln>
                  <a:noFill/>
                </a:ln>
                <a:solidFill>
                  <a:schemeClr val="accent1"/>
                </a:solidFill>
                <a:effectLst/>
                <a:uLnTx/>
                <a:uFillTx/>
                <a:latin typeface="Calibri"/>
                <a:ea typeface="Open Sans Light"/>
                <a:cs typeface="Calibri"/>
                <a:sym typeface="Calibri"/>
              </a:rPr>
              <a:t>contact </a:t>
            </a:r>
            <a:r>
              <a:rPr lang="en-US" sz="900" u="sng" dirty="0">
                <a:solidFill>
                  <a:schemeClr val="accent1"/>
                </a:solidFill>
                <a:latin typeface="Calibri"/>
                <a:ea typeface="Open Sans Light"/>
                <a:cs typeface="Calibri"/>
                <a:sym typeface="Calibri"/>
                <a:hlinkClick r:id="rId4">
                  <a:extLst>
                    <a:ext uri="{A12FA001-AC4F-418D-AE19-62706E023703}">
                      <ahyp:hlinkClr xmlns:ahyp="http://schemas.microsoft.com/office/drawing/2018/hyperlinkcolor" val="tx"/>
                    </a:ext>
                  </a:extLst>
                </a:hlinkClick>
              </a:rPr>
              <a:t>cte@tea.texas.gov</a:t>
            </a:r>
            <a:r>
              <a:rPr kumimoji="0" lang="en-US" sz="900" b="0" i="0" u="none" strike="noStrike" kern="1200" cap="none" spc="0" normalizeH="0" baseline="0" noProof="0" dirty="0">
                <a:ln>
                  <a:noFill/>
                </a:ln>
                <a:solidFill>
                  <a:schemeClr val="accent1"/>
                </a:solidFill>
                <a:effectLst/>
                <a:uLnTx/>
                <a:uFillTx/>
                <a:latin typeface="Calibri"/>
                <a:ea typeface="Open Sans Light"/>
                <a:cs typeface="Calibri"/>
                <a:sym typeface="Calibri"/>
              </a:rPr>
              <a:t> or visit </a:t>
            </a:r>
            <a:r>
              <a:rPr kumimoji="0" lang="en-US" sz="900" b="0" i="0" u="sng" strike="noStrike" kern="1200" cap="none" spc="0" normalizeH="0" baseline="0" noProof="0" dirty="0">
                <a:ln>
                  <a:noFill/>
                </a:ln>
                <a:solidFill>
                  <a:schemeClr val="accent1"/>
                </a:solidFill>
                <a:effectLst/>
                <a:uLnTx/>
                <a:uFillTx/>
                <a:latin typeface="Calibri"/>
                <a:ea typeface="Open Sans Light"/>
                <a:cs typeface="Calibri"/>
                <a:sym typeface="Calibri"/>
                <a:hlinkClick r:id="rId5">
                  <a:extLst>
                    <a:ext uri="{A12FA001-AC4F-418D-AE19-62706E023703}">
                      <ahyp:hlinkClr xmlns:ahyp="http://schemas.microsoft.com/office/drawing/2018/hyperlinkcolor" val="tx"/>
                    </a:ext>
                  </a:extLst>
                </a:hlinkClick>
              </a:rPr>
              <a:t>https://tea.texas.gov/cte</a:t>
            </a:r>
            <a:r>
              <a:rPr kumimoji="0" lang="en-US" sz="900" b="0" i="0" u="none" strike="noStrike" kern="1200" cap="none" spc="0" normalizeH="0" baseline="0" noProof="0" dirty="0">
                <a:ln>
                  <a:noFill/>
                </a:ln>
                <a:solidFill>
                  <a:schemeClr val="accent1"/>
                </a:solidFill>
                <a:effectLst/>
                <a:uLnTx/>
                <a:uFillTx/>
                <a:latin typeface="Calibri"/>
                <a:ea typeface="Open Sans Light"/>
                <a:cs typeface="Calibri"/>
                <a:sym typeface="Calibri"/>
              </a:rPr>
              <a:t> </a:t>
            </a:r>
            <a:endParaRPr kumimoji="0" sz="900" b="0" i="0" u="none" strike="noStrike" kern="1200" cap="none" spc="0" normalizeH="0" baseline="0" noProof="0" dirty="0">
              <a:ln>
                <a:noFill/>
              </a:ln>
              <a:solidFill>
                <a:schemeClr val="accent1"/>
              </a:solidFill>
              <a:effectLst/>
              <a:uLnTx/>
              <a:uFillTx/>
              <a:latin typeface="Calibri"/>
              <a:ea typeface="Open Sans Light"/>
              <a:cs typeface="Calibri"/>
              <a:sym typeface="Calibri"/>
            </a:endParaRPr>
          </a:p>
        </p:txBody>
      </p:sp>
      <p:sp>
        <p:nvSpPr>
          <p:cNvPr id="12" name="Rectangle 11">
            <a:extLst>
              <a:ext uri="{FF2B5EF4-FFF2-40B4-BE49-F238E27FC236}">
                <a16:creationId xmlns:a16="http://schemas.microsoft.com/office/drawing/2014/main" id="{FD0782F0-3798-2F45-BD54-7A27C3557BA4}"/>
              </a:ext>
              <a:ext uri="{C183D7F6-B498-43B3-948B-1728B52AA6E4}">
                <adec:decorative xmlns:adec="http://schemas.microsoft.com/office/drawing/2017/decorative" val="1"/>
              </a:ext>
            </a:extLst>
          </p:cNvPr>
          <p:cNvSpPr/>
          <p:nvPr/>
        </p:nvSpPr>
        <p:spPr>
          <a:xfrm rot="16200000">
            <a:off x="5936574" y="8223572"/>
            <a:ext cx="3361882" cy="307777"/>
          </a:xfrm>
          <a:prstGeom prst="rect">
            <a:avLst/>
          </a:prstGeom>
          <a:solidFill>
            <a:schemeClr val="accent1"/>
          </a:solidFill>
        </p:spPr>
        <p:txBody>
          <a:bodyPr wrap="square">
            <a:spAutoFit/>
          </a:bodyPr>
          <a:lstStyle/>
          <a:p>
            <a:pPr lvl="0" algn="ctr">
              <a:defRPr/>
            </a:pPr>
            <a:r>
              <a:rPr lang="en-US" sz="1400" b="1" i="1" dirty="0">
                <a:solidFill>
                  <a:prstClr val="white"/>
                </a:solidFill>
                <a:latin typeface="Calibri" panose="020F0502020204030204" pitchFamily="34" charset="0"/>
                <a:ea typeface="Open Sans Semibold" panose="020B0606030504020204" pitchFamily="34" charset="0"/>
                <a:cs typeface="Calibri" panose="020F0502020204030204" pitchFamily="34" charset="0"/>
              </a:rPr>
              <a:t>Graphic Design and Interactive Media</a:t>
            </a:r>
          </a:p>
        </p:txBody>
      </p:sp>
      <p:pic>
        <p:nvPicPr>
          <p:cNvPr id="37" name="Google Shape;171;p1" descr="TEA Logo">
            <a:extLst>
              <a:ext uri="{FF2B5EF4-FFF2-40B4-BE49-F238E27FC236}">
                <a16:creationId xmlns:a16="http://schemas.microsoft.com/office/drawing/2014/main" id="{F1D9B042-B00B-E342-917C-8358BF8F9561}"/>
              </a:ext>
            </a:extLst>
          </p:cNvPr>
          <p:cNvPicPr preferRelativeResize="0"/>
          <p:nvPr/>
        </p:nvPicPr>
        <p:blipFill rotWithShape="1">
          <a:blip r:embed="rId6">
            <a:alphaModFix/>
          </a:blip>
          <a:srcRect/>
          <a:stretch/>
        </p:blipFill>
        <p:spPr>
          <a:xfrm>
            <a:off x="291415" y="9598309"/>
            <a:ext cx="705086" cy="352543"/>
          </a:xfrm>
          <a:prstGeom prst="rect">
            <a:avLst/>
          </a:prstGeom>
          <a:noFill/>
          <a:ln>
            <a:noFill/>
          </a:ln>
        </p:spPr>
      </p:pic>
      <p:sp>
        <p:nvSpPr>
          <p:cNvPr id="36" name="TextBox 35">
            <a:extLst>
              <a:ext uri="{FF2B5EF4-FFF2-40B4-BE49-F238E27FC236}">
                <a16:creationId xmlns:a16="http://schemas.microsoft.com/office/drawing/2014/main" id="{1370A37E-2852-6941-A136-3B819AE311F0}"/>
              </a:ext>
            </a:extLst>
          </p:cNvPr>
          <p:cNvSpPr txBox="1"/>
          <p:nvPr/>
        </p:nvSpPr>
        <p:spPr>
          <a:xfrm>
            <a:off x="1055493" y="9603368"/>
            <a:ext cx="6318699" cy="516167"/>
          </a:xfrm>
          <a:prstGeom prst="rect">
            <a:avLst/>
          </a:prstGeom>
          <a:noFill/>
        </p:spPr>
        <p:txBody>
          <a:bodyPr wrap="square" rtlCol="0">
            <a:spAutoFit/>
          </a:bodyPr>
          <a:lstStyle/>
          <a:p>
            <a:pPr>
              <a:lnSpc>
                <a:spcPts val="800"/>
              </a:lnSpc>
              <a:defRPr/>
            </a:pPr>
            <a:r>
              <a:rPr lang="en-US" sz="600" dirty="0">
                <a:solidFill>
                  <a:prstClr val="black"/>
                </a:solidFill>
                <a:latin typeface="Calibri" panose="020F0502020204030204" pitchFamily="34" charset="0"/>
                <a:ea typeface="Open Sans Light" panose="020B0606030504020204" pitchFamily="34" charset="0"/>
                <a:cs typeface="Calibri" panose="020F0502020204030204" pitchFamily="34" charset="0"/>
                <a:sym typeface="Calibri"/>
              </a:rPr>
              <a:t>[LEA name] does not discriminate on the basis of race, color, national origin, sex, or disability in its programs or activities and provides equal access to the Boy Scouts and other designated youth groups. The following person has been designated to handle inquiries regarding the nondiscrimination policies: [title], [address], [telephone number], [email]. Further </a:t>
            </a:r>
            <a:r>
              <a:rPr kumimoji="0" lang="en-US" sz="6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nondiscrimination information can be found at </a:t>
            </a:r>
            <a:r>
              <a:rPr kumimoji="0" lang="en-US" sz="600" b="0" i="0" u="sng" strike="noStrike" kern="1200" cap="none" spc="0" normalizeH="0" baseline="0" noProof="0" dirty="0">
                <a:ln>
                  <a:noFill/>
                </a:ln>
                <a:solidFill>
                  <a:schemeClr val="accent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hlinkClick r:id="rId7">
                  <a:extLst>
                    <a:ext uri="{A12FA001-AC4F-418D-AE19-62706E023703}">
                      <ahyp:hlinkClr xmlns:ahyp="http://schemas.microsoft.com/office/drawing/2018/hyperlinkcolor" val="tx"/>
                    </a:ext>
                  </a:extLst>
                </a:hlinkClick>
              </a:rPr>
              <a:t>Notification of Nondiscrimination in Career and Technical Education Programs</a:t>
            </a:r>
            <a:r>
              <a:rPr kumimoji="0" lang="en-US" sz="600" b="0" i="0" u="none" strike="noStrike" kern="1200" cap="none" spc="0" normalizeH="0" baseline="0" noProof="0" dirty="0">
                <a:ln>
                  <a:noFill/>
                </a:ln>
                <a:solidFill>
                  <a:schemeClr val="accent1"/>
                </a:solidFill>
                <a:effectLst/>
                <a:uLnTx/>
                <a:uFillTx/>
                <a:latin typeface="Calibri" panose="020F0502020204030204" pitchFamily="34" charset="0"/>
                <a:ea typeface="Open Sans Light" panose="020B0606030504020204" pitchFamily="34" charset="0"/>
                <a:cs typeface="Calibri" panose="020F0502020204030204" pitchFamily="34" charset="0"/>
                <a:sym typeface="Calibri"/>
              </a:rPr>
              <a:t>.</a:t>
            </a:r>
            <a:endParaRPr kumimoji="0" lang="en-US" sz="600" b="0" i="0" u="none" strike="noStrike" kern="1200" cap="none" spc="0" normalizeH="0" baseline="0" noProof="0" dirty="0">
              <a:ln>
                <a:noFill/>
              </a:ln>
              <a:solidFill>
                <a:schemeClr val="accent1"/>
              </a:solidFill>
              <a:effectLst/>
              <a:uLnTx/>
              <a:uFillTx/>
              <a:latin typeface="Calibri" panose="020F0502020204030204" pitchFamily="34" charset="0"/>
              <a:ea typeface="Open Sans Light" panose="020B0606030504020204" pitchFamily="34" charset="0"/>
              <a:cs typeface="Calibri" panose="020F0502020204030204" pitchFamily="34" charset="0"/>
            </a:endParaRPr>
          </a:p>
          <a:p>
            <a:pPr marL="0" marR="0" lvl="0" indent="0" algn="l" defTabSz="914400" rtl="0" eaLnBrk="1" fontAlgn="auto" latinLnBrk="0" hangingPunct="1">
              <a:lnSpc>
                <a:spcPts val="960"/>
              </a:lnSpc>
              <a:spcBef>
                <a:spcPts val="0"/>
              </a:spcBef>
              <a:spcAft>
                <a:spcPts val="0"/>
              </a:spcAft>
              <a:buClrTx/>
              <a:buSzTx/>
              <a:buFontTx/>
              <a:buNone/>
              <a:tabLst/>
              <a:defRPr/>
            </a:pPr>
            <a:endParaRPr kumimoji="0" lang="en-US" sz="600" b="0" i="0" u="none" strike="noStrike" kern="1200" cap="none" spc="0" normalizeH="0" baseline="0" noProof="0" dirty="0">
              <a:ln>
                <a:noFill/>
              </a:ln>
              <a:solidFill>
                <a:prstClr val="black"/>
              </a:solidFill>
              <a:effectLst/>
              <a:uLnTx/>
              <a:uFillTx/>
              <a:latin typeface="Calibri" panose="020F0502020204030204" pitchFamily="34" charset="0"/>
              <a:ea typeface="Open Sans Light" panose="020B0606030504020204" pitchFamily="34" charset="0"/>
              <a:cs typeface="Calibri" panose="020F0502020204030204" pitchFamily="34" charset="0"/>
            </a:endParaRPr>
          </a:p>
        </p:txBody>
      </p:sp>
      <p:pic>
        <p:nvPicPr>
          <p:cNvPr id="27" name="Picture 26">
            <a:extLst>
              <a:ext uri="{FF2B5EF4-FFF2-40B4-BE49-F238E27FC236}">
                <a16:creationId xmlns:a16="http://schemas.microsoft.com/office/drawing/2014/main" id="{BCAC3AC3-C5E8-CF4E-BB44-69AC31C7D96B}"/>
              </a:ext>
              <a:ext uri="{C183D7F6-B498-43B3-948B-1728B52AA6E4}">
                <adec:decorative xmlns:adec="http://schemas.microsoft.com/office/drawing/2017/decorative" val="1"/>
              </a:ext>
            </a:extLst>
          </p:cNvPr>
          <p:cNvPicPr>
            <a:picLocks noChangeAspect="1"/>
          </p:cNvPicPr>
          <p:nvPr/>
        </p:nvPicPr>
        <p:blipFill>
          <a:blip r:embed="rId8"/>
          <a:stretch>
            <a:fillRect/>
          </a:stretch>
        </p:blipFill>
        <p:spPr>
          <a:xfrm>
            <a:off x="5790249" y="1855029"/>
            <a:ext cx="438912" cy="438912"/>
          </a:xfrm>
          <a:prstGeom prst="rect">
            <a:avLst/>
          </a:prstGeom>
        </p:spPr>
      </p:pic>
      <p:pic>
        <p:nvPicPr>
          <p:cNvPr id="31" name="Picture 30">
            <a:extLst>
              <a:ext uri="{FF2B5EF4-FFF2-40B4-BE49-F238E27FC236}">
                <a16:creationId xmlns:a16="http://schemas.microsoft.com/office/drawing/2014/main" id="{F96D306D-2518-8049-BB63-57765E5B0EA8}"/>
              </a:ext>
              <a:ext uri="{C183D7F6-B498-43B3-948B-1728B52AA6E4}">
                <adec:decorative xmlns:adec="http://schemas.microsoft.com/office/drawing/2017/decorative" val="1"/>
              </a:ext>
            </a:extLst>
          </p:cNvPr>
          <p:cNvPicPr>
            <a:picLocks noChangeAspect="1"/>
          </p:cNvPicPr>
          <p:nvPr/>
        </p:nvPicPr>
        <p:blipFill>
          <a:blip r:embed="rId8"/>
          <a:stretch>
            <a:fillRect/>
          </a:stretch>
        </p:blipFill>
        <p:spPr>
          <a:xfrm>
            <a:off x="5796033" y="3402258"/>
            <a:ext cx="438912" cy="438912"/>
          </a:xfrm>
          <a:prstGeom prst="rect">
            <a:avLst/>
          </a:prstGeom>
        </p:spPr>
      </p:pic>
      <p:pic>
        <p:nvPicPr>
          <p:cNvPr id="48" name="Picture 47">
            <a:extLst>
              <a:ext uri="{FF2B5EF4-FFF2-40B4-BE49-F238E27FC236}">
                <a16:creationId xmlns:a16="http://schemas.microsoft.com/office/drawing/2014/main" id="{F02F96D3-5626-9F6D-C26A-EA88DCC3B214}"/>
              </a:ext>
              <a:ext uri="{C183D7F6-B498-43B3-948B-1728B52AA6E4}">
                <adec:decorative xmlns:adec="http://schemas.microsoft.com/office/drawing/2017/decorative" val="1"/>
              </a:ext>
            </a:extLst>
          </p:cNvPr>
          <p:cNvPicPr>
            <a:picLocks noChangeAspect="1"/>
          </p:cNvPicPr>
          <p:nvPr/>
        </p:nvPicPr>
        <p:blipFill>
          <a:blip r:embed="rId8"/>
          <a:stretch>
            <a:fillRect/>
          </a:stretch>
        </p:blipFill>
        <p:spPr>
          <a:xfrm>
            <a:off x="5796033" y="4351989"/>
            <a:ext cx="438912" cy="438912"/>
          </a:xfrm>
          <a:prstGeom prst="rect">
            <a:avLst/>
          </a:prstGeom>
        </p:spPr>
      </p:pic>
      <p:pic>
        <p:nvPicPr>
          <p:cNvPr id="52" name="Picture 51">
            <a:extLst>
              <a:ext uri="{FF2B5EF4-FFF2-40B4-BE49-F238E27FC236}">
                <a16:creationId xmlns:a16="http://schemas.microsoft.com/office/drawing/2014/main" id="{CC3A83F7-2D78-CD55-4988-E7D3A5FB111F}"/>
              </a:ext>
              <a:ext uri="{C183D7F6-B498-43B3-948B-1728B52AA6E4}">
                <adec:decorative xmlns:adec="http://schemas.microsoft.com/office/drawing/2017/decorative" val="1"/>
              </a:ext>
            </a:extLst>
          </p:cNvPr>
          <p:cNvPicPr>
            <a:picLocks noChangeAspect="1"/>
          </p:cNvPicPr>
          <p:nvPr/>
        </p:nvPicPr>
        <p:blipFill>
          <a:blip r:embed="rId8"/>
          <a:stretch>
            <a:fillRect/>
          </a:stretch>
        </p:blipFill>
        <p:spPr>
          <a:xfrm>
            <a:off x="5796033" y="5982853"/>
            <a:ext cx="438912" cy="438912"/>
          </a:xfrm>
          <a:prstGeom prst="rect">
            <a:avLst/>
          </a:prstGeom>
        </p:spPr>
      </p:pic>
      <p:graphicFrame>
        <p:nvGraphicFramePr>
          <p:cNvPr id="3" name="Google Shape;188;p2">
            <a:extLst>
              <a:ext uri="{FF2B5EF4-FFF2-40B4-BE49-F238E27FC236}">
                <a16:creationId xmlns:a16="http://schemas.microsoft.com/office/drawing/2014/main" id="{38F5F833-B28C-A12A-8BBD-FB663D414A57}"/>
              </a:ext>
              <a:ext uri="{C183D7F6-B498-43B3-948B-1728B52AA6E4}">
                <adec:decorative xmlns:adec="http://schemas.microsoft.com/office/drawing/2017/decorative" val="0"/>
              </a:ext>
            </a:extLst>
          </p:cNvPr>
          <p:cNvGraphicFramePr/>
          <p:nvPr>
            <p:extLst>
              <p:ext uri="{D42A27DB-BD31-4B8C-83A1-F6EECF244321}">
                <p14:modId xmlns:p14="http://schemas.microsoft.com/office/powerpoint/2010/main" val="841565181"/>
              </p:ext>
            </p:extLst>
          </p:nvPr>
        </p:nvGraphicFramePr>
        <p:xfrm>
          <a:off x="813187" y="5396570"/>
          <a:ext cx="6437376" cy="1243594"/>
        </p:xfrm>
        <a:graphic>
          <a:graphicData uri="http://schemas.openxmlformats.org/drawingml/2006/table">
            <a:tbl>
              <a:tblPr firstRow="1" bandRow="1">
                <a:noFill/>
              </a:tblPr>
              <a:tblGrid>
                <a:gridCol w="1691640">
                  <a:extLst>
                    <a:ext uri="{9D8B030D-6E8A-4147-A177-3AD203B41FA5}">
                      <a16:colId xmlns:a16="http://schemas.microsoft.com/office/drawing/2014/main" val="20000"/>
                    </a:ext>
                  </a:extLst>
                </a:gridCol>
                <a:gridCol w="73152">
                  <a:extLst>
                    <a:ext uri="{9D8B030D-6E8A-4147-A177-3AD203B41FA5}">
                      <a16:colId xmlns:a16="http://schemas.microsoft.com/office/drawing/2014/main" val="4271131778"/>
                    </a:ext>
                  </a:extLst>
                </a:gridCol>
                <a:gridCol w="2075688">
                  <a:extLst>
                    <a:ext uri="{9D8B030D-6E8A-4147-A177-3AD203B41FA5}">
                      <a16:colId xmlns:a16="http://schemas.microsoft.com/office/drawing/2014/main" val="20002"/>
                    </a:ext>
                  </a:extLst>
                </a:gridCol>
                <a:gridCol w="2596896">
                  <a:extLst>
                    <a:ext uri="{9D8B030D-6E8A-4147-A177-3AD203B41FA5}">
                      <a16:colId xmlns:a16="http://schemas.microsoft.com/office/drawing/2014/main" val="20003"/>
                    </a:ext>
                  </a:extLst>
                </a:gridCol>
              </a:tblGrid>
              <a:tr h="329184">
                <a:tc>
                  <a:txBody>
                    <a:bodyPr/>
                    <a:lstStyle/>
                    <a:p>
                      <a:pPr marL="0" marR="0" lvl="0" indent="0" algn="l" rtl="0">
                        <a:spcBef>
                          <a:spcPts val="0"/>
                        </a:spcBef>
                        <a:spcAft>
                          <a:spcPts val="0"/>
                        </a:spcAft>
                        <a:buNone/>
                      </a:pP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rPr>
                        <a:t>Course</a:t>
                      </a:r>
                      <a:endParaRPr sz="1200" b="1" i="0" dirty="0">
                        <a:solidFill>
                          <a:schemeClr val="bg1"/>
                        </a:solidFill>
                        <a:latin typeface="Calibri" panose="020F0502020204030204" pitchFamily="34" charset="0"/>
                        <a:ea typeface="Open Sans ExtraBold"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mpd="sng">
                      <a:noFill/>
                      <a:prstDash val="soli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solidFill>
                      <a:srgbClr val="363534"/>
                    </a:solidFill>
                  </a:tcPr>
                </a:tc>
                <a:tc>
                  <a:txBody>
                    <a:bodyPr/>
                    <a:lstStyle/>
                    <a:p>
                      <a:pPr marL="0" marR="0" lvl="0" indent="0" algn="l" rtl="0">
                        <a:spcBef>
                          <a:spcPts val="0"/>
                        </a:spcBef>
                        <a:spcAft>
                          <a:spcPts val="0"/>
                        </a:spcAft>
                        <a:buClr>
                          <a:schemeClr val="dk1"/>
                        </a:buClr>
                        <a:buSzPts val="1000"/>
                        <a:buFont typeface="Calibri"/>
                        <a:buNone/>
                      </a:pPr>
                      <a:endParaRPr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endParaRPr>
                    </a:p>
                  </a:txBody>
                  <a:tcPr marL="0" marR="0" marT="45725" marB="45725" anchor="ctr">
                    <a:lnL w="12700" cmpd="sng">
                      <a:noFill/>
                      <a:prstDash val="solid"/>
                    </a:lnL>
                    <a:lnR w="12700" cmpd="sng">
                      <a:noFill/>
                      <a:prstDash val="solid"/>
                    </a:lnR>
                    <a:lnT w="12700" cmpd="sng">
                      <a:noFill/>
                      <a:prstDash val="soli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solidFill>
                      <a:srgbClr val="363534"/>
                    </a:solidFill>
                  </a:tcPr>
                </a:tc>
                <a:tc>
                  <a:txBody>
                    <a:bodyPr/>
                    <a:lstStyle/>
                    <a:p>
                      <a:pPr marL="0" marR="0" lvl="0" indent="0" algn="l" rtl="0">
                        <a:spcBef>
                          <a:spcPts val="0"/>
                        </a:spcBef>
                        <a:spcAft>
                          <a:spcPts val="0"/>
                        </a:spcAft>
                        <a:buClr>
                          <a:schemeClr val="dk1"/>
                        </a:buClr>
                        <a:buSzPts val="1000"/>
                        <a:buFont typeface="Calibri"/>
                        <a:buNone/>
                      </a:pP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sym typeface="Calibri"/>
                        </a:rPr>
                        <a:t>Prerequisites | </a:t>
                      </a: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rPr>
                        <a:t>Corequisites </a:t>
                      </a:r>
                      <a:endParaRPr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mpd="sng">
                      <a:noFill/>
                      <a:prstDash val="soli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solidFill>
                      <a:srgbClr val="363534"/>
                    </a:solidFill>
                  </a:tcPr>
                </a:tc>
                <a:tc>
                  <a:txBody>
                    <a:bodyPr/>
                    <a:lstStyle/>
                    <a:p>
                      <a:pPr marL="0" marR="0" lvl="0" indent="0" algn="r" rtl="0">
                        <a:spcBef>
                          <a:spcPts val="0"/>
                        </a:spcBef>
                        <a:spcAft>
                          <a:spcPts val="0"/>
                        </a:spcAft>
                        <a:buNone/>
                      </a:pP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rPr>
                        <a:t>Career Clusters</a:t>
                      </a:r>
                    </a:p>
                  </a:txBody>
                  <a:tcPr marL="91450" marR="91450" marT="45725" marB="45725" anchor="ctr">
                    <a:lnL w="12700" cmpd="sng">
                      <a:noFill/>
                      <a:prstDash val="solid"/>
                    </a:lnL>
                    <a:lnR w="12700" cmpd="sng">
                      <a:noFill/>
                      <a:prstDash val="solid"/>
                    </a:lnR>
                    <a:lnT w="12700" cmpd="sng">
                      <a:noFill/>
                      <a:prstDash val="soli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solidFill>
                      <a:srgbClr val="363534"/>
                    </a:solidFill>
                  </a:tcPr>
                </a:tc>
                <a:extLst>
                  <a:ext uri="{0D108BD9-81ED-4DB2-BD59-A6C34878D82A}">
                    <a16:rowId xmlns:a16="http://schemas.microsoft.com/office/drawing/2014/main" val="10000"/>
                  </a:ext>
                </a:extLst>
              </a:tr>
              <a:tr h="453680">
                <a:tc>
                  <a:txBody>
                    <a:bodyPr/>
                    <a:lstStyle/>
                    <a:p>
                      <a:pPr marL="0" marR="0" lvl="0" indent="0" algn="l" rtl="0">
                        <a:spcBef>
                          <a:spcPts val="0"/>
                        </a:spcBef>
                        <a:spcAft>
                          <a:spcPts val="0"/>
                        </a:spcAft>
                        <a:buClr>
                          <a:schemeClr val="dk1"/>
                        </a:buClr>
                        <a:buSzPts val="1000"/>
                        <a:buFont typeface="Calibri"/>
                        <a:buNone/>
                      </a:pPr>
                      <a:r>
                        <a:rPr lang="en-US" sz="1100" b="1" i="0" u="none" strike="noStrike" cap="none" dirty="0">
                          <a:solidFill>
                            <a:srgbClr val="012169"/>
                          </a:solidFill>
                          <a:latin typeface="Calibri" panose="020F0502020204030204" pitchFamily="34" charset="0"/>
                          <a:ea typeface="Open Sans Semibold" panose="020B0606030504020204" pitchFamily="34" charset="0"/>
                          <a:cs typeface="Calibri" panose="020F0502020204030204" pitchFamily="34" charset="0"/>
                          <a:sym typeface="Calibri"/>
                        </a:rPr>
                        <a:t>Graphic Design and Illustration II + Graphic Design and Illustration II Lab</a:t>
                      </a:r>
                    </a:p>
                    <a:p>
                      <a:pPr marL="9525" marR="0" lvl="0" indent="0" algn="l" defTabSz="1341150" rtl="0" eaLnBrk="1" fontAlgn="auto" latinLnBrk="0" hangingPunct="1">
                        <a:lnSpc>
                          <a:spcPct val="100000"/>
                        </a:lnSpc>
                        <a:spcBef>
                          <a:spcPts val="0"/>
                        </a:spcBef>
                        <a:spcAft>
                          <a:spcPts val="0"/>
                        </a:spcAft>
                        <a:buClr>
                          <a:schemeClr val="dk1"/>
                        </a:buClr>
                        <a:buSzPts val="1000"/>
                        <a:buFont typeface="Calibri"/>
                        <a:buNone/>
                        <a:tabLst/>
                        <a:defRPr/>
                      </a:pPr>
                      <a:r>
                        <a:rPr lang="en-US" sz="1000" b="0" i="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sym typeface="Calibri"/>
                        </a:rPr>
                        <a:t>13008910  (2 credits)</a:t>
                      </a:r>
                      <a:endParaRPr lang="en-US" sz="100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rtl="0">
                        <a:spcBef>
                          <a:spcPts val="0"/>
                        </a:spcBef>
                        <a:spcAft>
                          <a:spcPts val="0"/>
                        </a:spcAft>
                        <a:buClr>
                          <a:schemeClr val="dk1"/>
                        </a:buClr>
                        <a:buSzPts val="1000"/>
                        <a:buFont typeface="Calibri"/>
                        <a:buNone/>
                      </a:pPr>
                      <a:endParaRPr sz="900" u="none" strike="noStrike" cap="none" dirty="0">
                        <a:solidFill>
                          <a:srgbClr val="3863AF"/>
                        </a:solidFill>
                        <a:latin typeface="Calibri" panose="020F0502020204030204" pitchFamily="34" charset="0"/>
                        <a:ea typeface="Open Sans Light" panose="020B0606030504020204" pitchFamily="34" charset="0"/>
                        <a:cs typeface="Calibri" panose="020F0502020204030204" pitchFamily="34" charset="0"/>
                      </a:endParaRPr>
                    </a:p>
                  </a:txBody>
                  <a:tcPr marL="0" marR="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rtl="0">
                        <a:spcBef>
                          <a:spcPts val="0"/>
                        </a:spcBef>
                        <a:spcAft>
                          <a:spcPts val="0"/>
                        </a:spcAft>
                        <a:buClr>
                          <a:schemeClr val="dk1"/>
                        </a:buClr>
                        <a:buSzPts val="1000"/>
                        <a:buFont typeface="Calibri"/>
                        <a:buNone/>
                      </a:pPr>
                      <a:r>
                        <a:rPr lang="en-US" sz="900" b="1" i="0" u="none" strike="noStrike" cap="none" dirty="0">
                          <a:latin typeface="Calibri" panose="020F0502020204030204" pitchFamily="34" charset="0"/>
                          <a:ea typeface="Open Sans ExtraBold" panose="020B0606030504020204" pitchFamily="34" charset="0"/>
                          <a:cs typeface="Calibri" panose="020F0502020204030204" pitchFamily="34" charset="0"/>
                          <a:sym typeface="Calibri"/>
                        </a:rPr>
                        <a:t>Prerequisites:</a:t>
                      </a:r>
                      <a:r>
                        <a:rPr lang="en-US" sz="900" b="0" i="0" u="none" strike="noStrike" cap="none" dirty="0">
                          <a:latin typeface="Calibri" panose="020F0502020204030204" pitchFamily="34" charset="0"/>
                          <a:ea typeface="Open Sans Light" panose="020B0606030504020204" pitchFamily="34" charset="0"/>
                          <a:cs typeface="Calibri" panose="020F0502020204030204" pitchFamily="34" charset="0"/>
                          <a:sym typeface="Calibri"/>
                        </a:rPr>
                        <a:t> Graphic Design and Illustration I</a:t>
                      </a:r>
                    </a:p>
                    <a:p>
                      <a:pPr marL="0" marR="0" lvl="0" indent="0" algn="l" rtl="0">
                        <a:spcBef>
                          <a:spcPts val="0"/>
                        </a:spcBef>
                        <a:spcAft>
                          <a:spcPts val="0"/>
                        </a:spcAft>
                        <a:buClr>
                          <a:schemeClr val="dk1"/>
                        </a:buClr>
                        <a:buSzPts val="1000"/>
                        <a:buFont typeface="Calibri"/>
                        <a:buNone/>
                      </a:pPr>
                      <a:r>
                        <a:rPr lang="en-US" sz="900" b="1" i="0" u="none" strike="noStrike" cap="none" dirty="0">
                          <a:solidFill>
                            <a:schemeClr val="accent1"/>
                          </a:solidFill>
                          <a:latin typeface="Calibri" panose="020F0502020204030204" pitchFamily="34" charset="0"/>
                          <a:ea typeface="Open Sans ExtraBold" panose="020B0606030504020204" pitchFamily="34" charset="0"/>
                          <a:cs typeface="Calibri" panose="020F0502020204030204" pitchFamily="34" charset="0"/>
                          <a:sym typeface="Calibri"/>
                        </a:rPr>
                        <a:t>Corequisites:</a:t>
                      </a:r>
                      <a:r>
                        <a:rPr lang="en-US" sz="900" b="0" i="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sym typeface="Calibri"/>
                        </a:rPr>
                        <a:t> None</a:t>
                      </a:r>
                    </a:p>
                    <a:p>
                      <a:pPr marL="0" marR="0" lvl="0" indent="0" algn="l" defTabSz="777240" rtl="0" eaLnBrk="1" fontAlgn="auto" latinLnBrk="0" hangingPunct="1">
                        <a:lnSpc>
                          <a:spcPct val="100000"/>
                        </a:lnSpc>
                        <a:spcBef>
                          <a:spcPts val="0"/>
                        </a:spcBef>
                        <a:spcAft>
                          <a:spcPts val="0"/>
                        </a:spcAft>
                        <a:buClr>
                          <a:schemeClr val="dk1"/>
                        </a:buClr>
                        <a:buSzPts val="1000"/>
                        <a:buFont typeface="Calibri"/>
                        <a:buNone/>
                        <a:tabLst/>
                        <a:defRPr/>
                      </a:pPr>
                      <a:r>
                        <a:rPr lang="en-US" sz="900" b="1" i="0" u="none" strike="noStrike" cap="none" dirty="0">
                          <a:latin typeface="Calibri" panose="020F0502020204030204" pitchFamily="34" charset="0"/>
                          <a:ea typeface="Open Sans ExtraBold" panose="020B0606030504020204" pitchFamily="34" charset="0"/>
                          <a:cs typeface="Calibri" panose="020F0502020204030204" pitchFamily="34" charset="0"/>
                          <a:sym typeface="Calibri"/>
                        </a:rPr>
                        <a:t>Recommended Prerequisites: </a:t>
                      </a:r>
                      <a:r>
                        <a:rPr lang="en-US" sz="900" b="0" i="0" u="none" strike="noStrike" cap="none" dirty="0">
                          <a:latin typeface="Calibri" panose="020F0502020204030204" pitchFamily="34" charset="0"/>
                          <a:ea typeface="Open Sans Light" panose="020B0606030504020204" pitchFamily="34" charset="0"/>
                          <a:cs typeface="Calibri" panose="020F0502020204030204" pitchFamily="34" charset="0"/>
                          <a:sym typeface="Calibri"/>
                        </a:rPr>
                        <a:t>None</a:t>
                      </a:r>
                      <a:br>
                        <a:rPr lang="en-US" sz="900" b="0" i="0" u="none" strike="noStrike" cap="none" dirty="0">
                          <a:latin typeface="Calibri" panose="020F0502020204030204" pitchFamily="34" charset="0"/>
                          <a:ea typeface="Open Sans Light" panose="020B0606030504020204" pitchFamily="34" charset="0"/>
                          <a:cs typeface="Calibri" panose="020F0502020204030204" pitchFamily="34" charset="0"/>
                          <a:sym typeface="Calibri"/>
                        </a:rPr>
                      </a:br>
                      <a:r>
                        <a:rPr lang="en-US" sz="900" b="1" i="0" u="none" strike="noStrike" cap="none" dirty="0">
                          <a:solidFill>
                            <a:schemeClr val="accent1"/>
                          </a:solidFill>
                          <a:latin typeface="Calibri" panose="020F0502020204030204" pitchFamily="34" charset="0"/>
                          <a:ea typeface="Open Sans ExtraBold" panose="020B0606030504020204" pitchFamily="34" charset="0"/>
                          <a:cs typeface="Calibri" panose="020F0502020204030204" pitchFamily="34" charset="0"/>
                          <a:sym typeface="Calibri"/>
                        </a:rPr>
                        <a:t>Recommended Corequisites: </a:t>
                      </a:r>
                      <a:r>
                        <a:rPr lang="en-US" sz="900" b="0" i="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sym typeface="Calibri"/>
                        </a:rPr>
                        <a:t>None</a:t>
                      </a:r>
                      <a:endParaRPr lang="en-US" sz="90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rtl="0">
                        <a:spcBef>
                          <a:spcPts val="0"/>
                        </a:spcBef>
                        <a:spcAft>
                          <a:spcPts val="0"/>
                        </a:spcAft>
                        <a:buNone/>
                      </a:pPr>
                      <a:endParaRPr sz="400" dirty="0">
                        <a:solidFill>
                          <a:schemeClr val="bg1"/>
                        </a:solidFill>
                        <a:latin typeface="Calibri" panose="020F0502020204030204" pitchFamily="34" charset="0"/>
                        <a:ea typeface="Open Sans Light"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67344476"/>
                  </a:ext>
                </a:extLst>
              </a:tr>
            </a:tbl>
          </a:graphicData>
        </a:graphic>
      </p:graphicFrame>
      <p:sp>
        <p:nvSpPr>
          <p:cNvPr id="5" name="Google Shape;187;p2">
            <a:extLst>
              <a:ext uri="{FF2B5EF4-FFF2-40B4-BE49-F238E27FC236}">
                <a16:creationId xmlns:a16="http://schemas.microsoft.com/office/drawing/2014/main" id="{B06D60CE-9EDB-C22A-BC2F-6CE81A5AF76F}"/>
              </a:ext>
            </a:extLst>
          </p:cNvPr>
          <p:cNvSpPr txBox="1"/>
          <p:nvPr/>
        </p:nvSpPr>
        <p:spPr>
          <a:xfrm rot="16200000">
            <a:off x="-673" y="5831221"/>
            <a:ext cx="1013698" cy="307736"/>
          </a:xfrm>
          <a:prstGeom prst="rect">
            <a:avLst/>
          </a:prstGeom>
          <a:solidFill>
            <a:srgbClr val="363534"/>
          </a:solid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rPr>
              <a:t>Level 3</a:t>
            </a:r>
            <a:endParaRPr kumimoji="0" sz="1400" b="0" i="0" u="none" strike="noStrike" kern="1200" cap="none" spc="0" normalizeH="0" baseline="0" noProof="0" dirty="0">
              <a:ln>
                <a:noFill/>
              </a:ln>
              <a:solidFill>
                <a:prstClr val="white"/>
              </a:solidFill>
              <a:effectLst/>
              <a:uLnTx/>
              <a:uFillTx/>
              <a:latin typeface="Calibri" panose="020F0502020204030204" pitchFamily="34" charset="0"/>
              <a:ea typeface="Open Sans Light" panose="020B0606030504020204" pitchFamily="34" charset="0"/>
              <a:cs typeface="Calibri" panose="020F0502020204030204" pitchFamily="34" charset="0"/>
            </a:endParaRPr>
          </a:p>
        </p:txBody>
      </p:sp>
      <p:graphicFrame>
        <p:nvGraphicFramePr>
          <p:cNvPr id="7" name="Table 6">
            <a:extLst>
              <a:ext uri="{FF2B5EF4-FFF2-40B4-BE49-F238E27FC236}">
                <a16:creationId xmlns:a16="http://schemas.microsoft.com/office/drawing/2014/main" id="{E91CD6B0-E5CF-B6E6-04DB-5ECD7CFF9449}"/>
              </a:ext>
            </a:extLst>
          </p:cNvPr>
          <p:cNvGraphicFramePr>
            <a:graphicFrameLocks noGrp="1"/>
          </p:cNvGraphicFramePr>
          <p:nvPr>
            <p:extLst>
              <p:ext uri="{D42A27DB-BD31-4B8C-83A1-F6EECF244321}">
                <p14:modId xmlns:p14="http://schemas.microsoft.com/office/powerpoint/2010/main" val="1018313695"/>
              </p:ext>
            </p:extLst>
          </p:nvPr>
        </p:nvGraphicFramePr>
        <p:xfrm>
          <a:off x="814457" y="7043361"/>
          <a:ext cx="6449447" cy="1310660"/>
        </p:xfrm>
        <a:graphic>
          <a:graphicData uri="http://schemas.openxmlformats.org/drawingml/2006/table">
            <a:tbl>
              <a:tblPr firstRow="1" bandRow="1">
                <a:noFill/>
              </a:tblPr>
              <a:tblGrid>
                <a:gridCol w="1566979">
                  <a:extLst>
                    <a:ext uri="{9D8B030D-6E8A-4147-A177-3AD203B41FA5}">
                      <a16:colId xmlns:a16="http://schemas.microsoft.com/office/drawing/2014/main" val="1147588801"/>
                    </a:ext>
                  </a:extLst>
                </a:gridCol>
                <a:gridCol w="197813">
                  <a:extLst>
                    <a:ext uri="{9D8B030D-6E8A-4147-A177-3AD203B41FA5}">
                      <a16:colId xmlns:a16="http://schemas.microsoft.com/office/drawing/2014/main" val="824700623"/>
                    </a:ext>
                  </a:extLst>
                </a:gridCol>
                <a:gridCol w="2075688">
                  <a:extLst>
                    <a:ext uri="{9D8B030D-6E8A-4147-A177-3AD203B41FA5}">
                      <a16:colId xmlns:a16="http://schemas.microsoft.com/office/drawing/2014/main" val="1730150673"/>
                    </a:ext>
                  </a:extLst>
                </a:gridCol>
                <a:gridCol w="2608967">
                  <a:extLst>
                    <a:ext uri="{9D8B030D-6E8A-4147-A177-3AD203B41FA5}">
                      <a16:colId xmlns:a16="http://schemas.microsoft.com/office/drawing/2014/main" val="2307511759"/>
                    </a:ext>
                  </a:extLst>
                </a:gridCol>
              </a:tblGrid>
              <a:tr h="0">
                <a:tc>
                  <a:txBody>
                    <a:bodyPr/>
                    <a:lstStyle/>
                    <a:p>
                      <a:pPr marL="0" marR="0" lvl="0" indent="0" algn="l" rtl="0">
                        <a:spcBef>
                          <a:spcPts val="0"/>
                        </a:spcBef>
                        <a:spcAft>
                          <a:spcPts val="0"/>
                        </a:spcAft>
                        <a:buNone/>
                      </a:pP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rPr>
                        <a:t>Course</a:t>
                      </a:r>
                      <a:endParaRPr sz="1200" b="1" i="0" dirty="0">
                        <a:solidFill>
                          <a:schemeClr val="bg1"/>
                        </a:solidFill>
                        <a:latin typeface="Calibri" panose="020F0502020204030204" pitchFamily="34" charset="0"/>
                        <a:ea typeface="Open Sans ExtraBold"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mpd="sng">
                      <a:noFill/>
                      <a:prstDash val="soli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solidFill>
                      <a:srgbClr val="5A6267"/>
                    </a:solidFill>
                  </a:tcPr>
                </a:tc>
                <a:tc>
                  <a:txBody>
                    <a:bodyPr/>
                    <a:lstStyle/>
                    <a:p>
                      <a:pPr marL="0" marR="0" lvl="0" indent="0" algn="ctr" defTabSz="1341150" rtl="0" eaLnBrk="1" fontAlgn="auto" latinLnBrk="0" hangingPunct="1">
                        <a:lnSpc>
                          <a:spcPct val="100000"/>
                        </a:lnSpc>
                        <a:spcBef>
                          <a:spcPts val="0"/>
                        </a:spcBef>
                        <a:spcAft>
                          <a:spcPts val="0"/>
                        </a:spcAft>
                        <a:buClr>
                          <a:schemeClr val="dk1"/>
                        </a:buClr>
                        <a:buSzPts val="1000"/>
                        <a:buFont typeface="Calibri"/>
                        <a:buNone/>
                        <a:tabLst/>
                        <a:defRPr/>
                      </a:pPr>
                      <a:endPar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endParaRPr>
                    </a:p>
                  </a:txBody>
                  <a:tcPr marL="0" marR="0" marT="45725" marB="45725" anchor="ctr">
                    <a:lnL w="12700" cmpd="sng">
                      <a:noFill/>
                      <a:prstDash val="solid"/>
                    </a:lnL>
                    <a:lnR w="12700" cmpd="sng">
                      <a:noFill/>
                      <a:prstDash val="solid"/>
                    </a:lnR>
                    <a:lnT w="12700" cmpd="sng">
                      <a:noFill/>
                      <a:prstDash val="soli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solidFill>
                      <a:srgbClr val="5A6267"/>
                    </a:solidFill>
                  </a:tcPr>
                </a:tc>
                <a:tc>
                  <a:txBody>
                    <a:bodyPr/>
                    <a:lstStyle/>
                    <a:p>
                      <a:pPr marL="0" marR="0" lvl="0" indent="0" algn="l" defTabSz="1341150" rtl="0" eaLnBrk="1" fontAlgn="auto" latinLnBrk="0" hangingPunct="1">
                        <a:lnSpc>
                          <a:spcPct val="100000"/>
                        </a:lnSpc>
                        <a:spcBef>
                          <a:spcPts val="0"/>
                        </a:spcBef>
                        <a:spcAft>
                          <a:spcPts val="0"/>
                        </a:spcAft>
                        <a:buClr>
                          <a:schemeClr val="dk1"/>
                        </a:buClr>
                        <a:buSzPts val="1000"/>
                        <a:buFont typeface="Calibri"/>
                        <a:buNone/>
                        <a:tabLst/>
                        <a:defRPr/>
                      </a:pP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sym typeface="Calibri"/>
                        </a:rPr>
                        <a:t>Prerequisites | </a:t>
                      </a: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rPr>
                        <a:t>Corequisites </a:t>
                      </a:r>
                    </a:p>
                  </a:txBody>
                  <a:tcPr marL="91450" marR="0" marT="45725" marB="45725" anchor="ctr">
                    <a:lnL w="12700" cmpd="sng">
                      <a:noFill/>
                      <a:prstDash val="solid"/>
                    </a:lnL>
                    <a:lnR w="12700" cmpd="sng">
                      <a:noFill/>
                      <a:prstDash val="solid"/>
                    </a:lnR>
                    <a:lnT w="12700" cmpd="sng">
                      <a:noFill/>
                      <a:prstDash val="soli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solidFill>
                      <a:srgbClr val="5A6267"/>
                    </a:solidFill>
                  </a:tcPr>
                </a:tc>
                <a:tc>
                  <a:txBody>
                    <a:bodyPr/>
                    <a:lstStyle/>
                    <a:p>
                      <a:pPr marL="0" marR="0" lvl="0" indent="0" algn="r" rtl="0">
                        <a:spcBef>
                          <a:spcPts val="0"/>
                        </a:spcBef>
                        <a:spcAft>
                          <a:spcPts val="0"/>
                        </a:spcAft>
                        <a:buNone/>
                      </a:pPr>
                      <a:r>
                        <a:rPr lang="en-US" sz="1200" b="1" i="0" u="none" strike="noStrike" cap="none" dirty="0">
                          <a:solidFill>
                            <a:schemeClr val="bg1"/>
                          </a:solidFill>
                          <a:latin typeface="Calibri" panose="020F0502020204030204" pitchFamily="34" charset="0"/>
                          <a:ea typeface="Open Sans ExtraBold" panose="020B0606030504020204" pitchFamily="34" charset="0"/>
                          <a:cs typeface="Calibri" panose="020F0502020204030204" pitchFamily="34" charset="0"/>
                        </a:rPr>
                        <a:t>Career Clusters</a:t>
                      </a:r>
                    </a:p>
                  </a:txBody>
                  <a:tcPr marL="91450" marR="91450" marT="45725" marB="45725" anchor="ctr">
                    <a:lnL w="12700" cmpd="sng">
                      <a:noFill/>
                      <a:prstDash val="solid"/>
                    </a:lnL>
                    <a:lnR w="12700" cmpd="sng">
                      <a:noFill/>
                      <a:prstDash val="solid"/>
                    </a:lnR>
                    <a:lnT w="12700" cmpd="sng">
                      <a:noFill/>
                      <a:prstDash val="soli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solidFill>
                      <a:srgbClr val="5A6267"/>
                    </a:solidFill>
                  </a:tcPr>
                </a:tc>
                <a:extLst>
                  <a:ext uri="{0D108BD9-81ED-4DB2-BD59-A6C34878D82A}">
                    <a16:rowId xmlns:a16="http://schemas.microsoft.com/office/drawing/2014/main" val="4181296971"/>
                  </a:ext>
                </a:extLst>
              </a:tr>
              <a:tr h="1020788">
                <a:tc>
                  <a:txBody>
                    <a:bodyPr/>
                    <a:lstStyle/>
                    <a:p>
                      <a:pPr marL="0" marR="0" lvl="0" indent="0" algn="l" rtl="0">
                        <a:spcBef>
                          <a:spcPts val="0"/>
                        </a:spcBef>
                        <a:spcAft>
                          <a:spcPts val="0"/>
                        </a:spcAft>
                        <a:buClr>
                          <a:schemeClr val="dk1"/>
                        </a:buClr>
                        <a:buSzPts val="1000"/>
                        <a:buFont typeface="Calibri"/>
                        <a:buNone/>
                      </a:pPr>
                      <a:r>
                        <a:rPr lang="en-US" sz="1100" b="1" i="0" u="none" strike="noStrike" cap="none" dirty="0">
                          <a:solidFill>
                            <a:srgbClr val="012169"/>
                          </a:solidFill>
                          <a:latin typeface="Calibri" panose="020F0502020204030204" pitchFamily="34" charset="0"/>
                          <a:ea typeface="Open Sans Semibold" panose="020B0606030504020204" pitchFamily="34" charset="0"/>
                          <a:cs typeface="Calibri" panose="020F0502020204030204" pitchFamily="34" charset="0"/>
                          <a:sym typeface="Calibri"/>
                        </a:rPr>
                        <a:t>Practicum in Graphic Design and Illustration</a:t>
                      </a:r>
                    </a:p>
                    <a:p>
                      <a:pPr marL="0" marR="0" lvl="0" indent="0" algn="l" defTabSz="777240" rtl="0" eaLnBrk="1" fontAlgn="auto" latinLnBrk="0" hangingPunct="1">
                        <a:lnSpc>
                          <a:spcPct val="100000"/>
                        </a:lnSpc>
                        <a:spcBef>
                          <a:spcPts val="0"/>
                        </a:spcBef>
                        <a:spcAft>
                          <a:spcPts val="0"/>
                        </a:spcAft>
                        <a:buClr>
                          <a:schemeClr val="dk1"/>
                        </a:buClr>
                        <a:buSzPts val="1000"/>
                        <a:buFont typeface="Calibri"/>
                        <a:buNone/>
                        <a:tabLst/>
                        <a:defRPr/>
                      </a:pPr>
                      <a:r>
                        <a:rPr lang="en-US" sz="1000" b="0" i="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sym typeface="Calibri"/>
                        </a:rPr>
                        <a:t>First Time Taken:</a:t>
                      </a:r>
                      <a:endParaRPr lang="en-US" sz="1000" b="1" i="0" u="none" strike="noStrike" cap="none" dirty="0">
                        <a:solidFill>
                          <a:srgbClr val="012169"/>
                        </a:solidFill>
                        <a:latin typeface="Calibri" panose="020F0502020204030204" pitchFamily="34" charset="0"/>
                        <a:ea typeface="Open Sans Semibold" panose="020B0606030504020204" pitchFamily="34" charset="0"/>
                        <a:cs typeface="Calibri" panose="020F0502020204030204" pitchFamily="34" charset="0"/>
                        <a:sym typeface="Calibri"/>
                      </a:endParaRPr>
                    </a:p>
                    <a:p>
                      <a:pPr marL="0" marR="0" lvl="0" indent="0" algn="l" rtl="0">
                        <a:spcBef>
                          <a:spcPts val="0"/>
                        </a:spcBef>
                        <a:spcAft>
                          <a:spcPts val="0"/>
                        </a:spcAft>
                        <a:buClr>
                          <a:schemeClr val="dk1"/>
                        </a:buClr>
                        <a:buSzPts val="1000"/>
                        <a:buFont typeface="Calibri"/>
                        <a:buNone/>
                      </a:pPr>
                      <a:r>
                        <a:rPr lang="en-US" sz="1000" b="0" i="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sym typeface="Calibri"/>
                        </a:rPr>
                        <a:t>13009000  (2 credits)</a:t>
                      </a:r>
                    </a:p>
                    <a:p>
                      <a:pPr marL="0" marR="0" lvl="0" indent="0" algn="l" defTabSz="777240" rtl="0" eaLnBrk="1" fontAlgn="auto" latinLnBrk="0" hangingPunct="1">
                        <a:lnSpc>
                          <a:spcPct val="100000"/>
                        </a:lnSpc>
                        <a:spcBef>
                          <a:spcPts val="0"/>
                        </a:spcBef>
                        <a:spcAft>
                          <a:spcPts val="0"/>
                        </a:spcAft>
                        <a:buClr>
                          <a:schemeClr val="dk1"/>
                        </a:buClr>
                        <a:buSzPts val="1000"/>
                        <a:buFont typeface="Calibri"/>
                        <a:buNone/>
                        <a:tabLst/>
                        <a:defRPr/>
                      </a:pPr>
                      <a:r>
                        <a:rPr lang="en-US" sz="1000" b="0" i="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sym typeface="Calibri"/>
                        </a:rPr>
                        <a:t>Second Time Taken:</a:t>
                      </a:r>
                    </a:p>
                    <a:p>
                      <a:pPr marL="0" marR="0" lvl="0" indent="0" algn="l" defTabSz="777240" rtl="0" eaLnBrk="1" fontAlgn="auto" latinLnBrk="0" hangingPunct="1">
                        <a:lnSpc>
                          <a:spcPct val="100000"/>
                        </a:lnSpc>
                        <a:spcBef>
                          <a:spcPts val="0"/>
                        </a:spcBef>
                        <a:spcAft>
                          <a:spcPts val="0"/>
                        </a:spcAft>
                        <a:buClr>
                          <a:schemeClr val="dk1"/>
                        </a:buClr>
                        <a:buSzPts val="1000"/>
                        <a:buFont typeface="Calibri"/>
                        <a:buNone/>
                        <a:tabLst/>
                        <a:defRPr/>
                      </a:pPr>
                      <a:r>
                        <a:rPr lang="en-US" sz="1000" b="0" i="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sym typeface="Calibri"/>
                        </a:rPr>
                        <a:t>13009010  (2 credits)</a:t>
                      </a:r>
                      <a:endParaRPr lang="en-US" sz="100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1341150" rtl="0" eaLnBrk="1" fontAlgn="auto" latinLnBrk="0" hangingPunct="1">
                        <a:lnSpc>
                          <a:spcPct val="100000"/>
                        </a:lnSpc>
                        <a:spcBef>
                          <a:spcPts val="0"/>
                        </a:spcBef>
                        <a:spcAft>
                          <a:spcPts val="0"/>
                        </a:spcAft>
                        <a:buClr>
                          <a:schemeClr val="dk1"/>
                        </a:buClr>
                        <a:buSzPts val="1000"/>
                        <a:buFont typeface="Calibri"/>
                        <a:buNone/>
                        <a:tabLst/>
                        <a:defRPr/>
                      </a:pPr>
                      <a:endParaRPr sz="900" b="0" i="0" u="none" strike="noStrike" cap="none" dirty="0">
                        <a:solidFill>
                          <a:srgbClr val="3863AF"/>
                        </a:solidFill>
                        <a:latin typeface="Calibri" panose="020F0502020204030204" pitchFamily="34" charset="0"/>
                        <a:ea typeface="Open Sans Light" panose="020B0606030504020204" pitchFamily="34" charset="0"/>
                        <a:cs typeface="Calibri" panose="020F0502020204030204" pitchFamily="34" charset="0"/>
                      </a:endParaRPr>
                    </a:p>
                  </a:txBody>
                  <a:tcPr marL="0" marR="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341150" rtl="0" eaLnBrk="1" fontAlgn="auto" latinLnBrk="0" hangingPunct="1">
                        <a:lnSpc>
                          <a:spcPct val="100000"/>
                        </a:lnSpc>
                        <a:spcBef>
                          <a:spcPts val="0"/>
                        </a:spcBef>
                        <a:spcAft>
                          <a:spcPts val="0"/>
                        </a:spcAft>
                        <a:buClr>
                          <a:schemeClr val="dk1"/>
                        </a:buClr>
                        <a:buSzPts val="1000"/>
                        <a:buFont typeface="Calibri"/>
                        <a:buNone/>
                        <a:tabLst/>
                        <a:defRPr/>
                      </a:pPr>
                      <a:r>
                        <a:rPr lang="en-US" sz="900" b="1" i="0" u="none" strike="noStrike" cap="none" dirty="0">
                          <a:latin typeface="Calibri"/>
                          <a:ea typeface="Open Sans ExtraBold"/>
                          <a:cs typeface="Calibri"/>
                          <a:sym typeface="Calibri"/>
                        </a:rPr>
                        <a:t>Prerequisites:</a:t>
                      </a:r>
                      <a:r>
                        <a:rPr lang="en-US" sz="900" b="0" i="0" u="none" strike="noStrike" cap="none" dirty="0">
                          <a:latin typeface="Calibri"/>
                          <a:ea typeface="Open Sans Light"/>
                          <a:cs typeface="Calibri"/>
                          <a:sym typeface="Calibri"/>
                        </a:rPr>
                        <a:t> Graphic Design and Illustration II and Graphic Design and Illustration II Lab </a:t>
                      </a:r>
                      <a:r>
                        <a:rPr lang="en-US" sz="900" b="1" i="0" u="none" strike="noStrike" cap="none" dirty="0">
                          <a:solidFill>
                            <a:schemeClr val="accent1"/>
                          </a:solidFill>
                          <a:latin typeface="Calibri"/>
                          <a:ea typeface="Open Sans ExtraBold"/>
                          <a:cs typeface="Calibri"/>
                          <a:sym typeface="Calibri"/>
                        </a:rPr>
                        <a:t>Corequisites: </a:t>
                      </a:r>
                      <a:r>
                        <a:rPr lang="en-US" sz="900" b="0" i="0" u="none" strike="noStrike" cap="none" dirty="0">
                          <a:solidFill>
                            <a:schemeClr val="accent1"/>
                          </a:solidFill>
                          <a:latin typeface="Calibri"/>
                          <a:ea typeface="Open Sans Light"/>
                          <a:cs typeface="Calibri"/>
                          <a:sym typeface="Calibri"/>
                        </a:rPr>
                        <a:t>None</a:t>
                      </a:r>
                    </a:p>
                    <a:p>
                      <a:pPr marL="0" marR="0" lvl="0" indent="0" algn="l" defTabSz="1341150" rtl="0" eaLnBrk="1" fontAlgn="auto" latinLnBrk="0" hangingPunct="1">
                        <a:lnSpc>
                          <a:spcPct val="100000"/>
                        </a:lnSpc>
                        <a:spcBef>
                          <a:spcPts val="0"/>
                        </a:spcBef>
                        <a:spcAft>
                          <a:spcPts val="0"/>
                        </a:spcAft>
                        <a:buClr>
                          <a:schemeClr val="dk1"/>
                        </a:buClr>
                        <a:buSzPts val="1000"/>
                        <a:buFont typeface="Calibri"/>
                        <a:buNone/>
                        <a:tabLst/>
                        <a:defRPr/>
                      </a:pPr>
                      <a:r>
                        <a:rPr lang="en-US" sz="900" b="1" i="0" u="none" strike="noStrike" cap="none" dirty="0">
                          <a:latin typeface="Calibri" panose="020F0502020204030204" pitchFamily="34" charset="0"/>
                          <a:ea typeface="Open Sans ExtraBold" panose="020B0606030504020204" pitchFamily="34" charset="0"/>
                          <a:cs typeface="Calibri" panose="020F0502020204030204" pitchFamily="34" charset="0"/>
                          <a:sym typeface="Calibri"/>
                        </a:rPr>
                        <a:t>Recommended Prerequisites: </a:t>
                      </a:r>
                      <a:r>
                        <a:rPr lang="en-US" sz="900" b="0" i="0" u="none" strike="noStrike" cap="none" dirty="0">
                          <a:latin typeface="Calibri" panose="020F0502020204030204" pitchFamily="34" charset="0"/>
                          <a:ea typeface="Open Sans Light" panose="020B0606030504020204" pitchFamily="34" charset="0"/>
                          <a:cs typeface="Calibri" panose="020F0502020204030204" pitchFamily="34" charset="0"/>
                          <a:sym typeface="Calibri"/>
                        </a:rPr>
                        <a:t>None</a:t>
                      </a:r>
                      <a:br>
                        <a:rPr lang="en-US" sz="900" b="0" i="0" u="none" strike="noStrike" cap="none" dirty="0">
                          <a:latin typeface="Calibri" panose="020F0502020204030204" pitchFamily="34" charset="0"/>
                          <a:ea typeface="Open Sans Light" panose="020B0606030504020204" pitchFamily="34" charset="0"/>
                          <a:cs typeface="Calibri" panose="020F0502020204030204" pitchFamily="34" charset="0"/>
                          <a:sym typeface="Calibri"/>
                        </a:rPr>
                      </a:br>
                      <a:r>
                        <a:rPr lang="en-US" sz="900" b="1" i="0" u="none" strike="noStrike" cap="none" dirty="0">
                          <a:solidFill>
                            <a:schemeClr val="accent1"/>
                          </a:solidFill>
                          <a:latin typeface="Calibri" panose="020F0502020204030204" pitchFamily="34" charset="0"/>
                          <a:ea typeface="Open Sans ExtraBold" panose="020B0606030504020204" pitchFamily="34" charset="0"/>
                          <a:cs typeface="Calibri" panose="020F0502020204030204" pitchFamily="34" charset="0"/>
                          <a:sym typeface="Calibri"/>
                        </a:rPr>
                        <a:t>Recommended Corequisites: </a:t>
                      </a:r>
                      <a:r>
                        <a:rPr lang="en-US" sz="900" b="0" i="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sym typeface="Calibri"/>
                        </a:rPr>
                        <a:t>None</a:t>
                      </a:r>
                      <a:endParaRPr lang="en-US" sz="900" u="none" strike="noStrike" cap="none" dirty="0">
                        <a:solidFill>
                          <a:schemeClr val="accent1"/>
                        </a:solidFill>
                        <a:latin typeface="Calibri" panose="020F0502020204030204" pitchFamily="34" charset="0"/>
                        <a:ea typeface="Open Sans Light" panose="020B0606030504020204" pitchFamily="34" charset="0"/>
                        <a:cs typeface="Calibri" panose="020F0502020204030204" pitchFamily="34" charset="0"/>
                      </a:endParaRPr>
                    </a:p>
                  </a:txBody>
                  <a:tcPr marL="91450" marR="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rtl="0">
                        <a:spcBef>
                          <a:spcPts val="0"/>
                        </a:spcBef>
                        <a:spcAft>
                          <a:spcPts val="0"/>
                        </a:spcAft>
                        <a:buNone/>
                      </a:pPr>
                      <a:endParaRPr sz="400" dirty="0">
                        <a:solidFill>
                          <a:schemeClr val="bg1"/>
                        </a:solidFill>
                        <a:latin typeface="Calibri" panose="020F0502020204030204" pitchFamily="34" charset="0"/>
                        <a:ea typeface="Open Sans Light" panose="020B0606030504020204" pitchFamily="34" charset="0"/>
                        <a:cs typeface="Calibri" panose="020F0502020204030204" pitchFamily="34" charset="0"/>
                      </a:endParaRPr>
                    </a:p>
                  </a:txBody>
                  <a:tcPr marL="91450" marR="91450" marT="45725" marB="45725" anchor="ctr">
                    <a:lnL w="12700" cmpd="sng">
                      <a:noFill/>
                      <a:prstDash val="solid"/>
                    </a:lnL>
                    <a:lnR w="12700" cmpd="sng">
                      <a:noFill/>
                      <a:prstDash val="solid"/>
                    </a:lnR>
                    <a:lnT w="12700" cap="flat" cmpd="sng" algn="ctr">
                      <a:solidFill>
                        <a:srgbClr val="E7E3DB"/>
                      </a:solidFill>
                      <a:prstDash val="solid"/>
                      <a:round/>
                      <a:headEnd type="none" w="med" len="med"/>
                      <a:tailEnd type="none" w="med" len="med"/>
                    </a:lnT>
                    <a:lnB w="12700" cap="flat" cmpd="sng" algn="ctr">
                      <a:solidFill>
                        <a:srgbClr val="E7E3DB"/>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46840880"/>
                  </a:ext>
                </a:extLst>
              </a:tr>
            </a:tbl>
          </a:graphicData>
        </a:graphic>
      </p:graphicFrame>
      <p:sp>
        <p:nvSpPr>
          <p:cNvPr id="8" name="Round Diagonal Corner Rectangle 30">
            <a:extLst>
              <a:ext uri="{FF2B5EF4-FFF2-40B4-BE49-F238E27FC236}">
                <a16:creationId xmlns:a16="http://schemas.microsoft.com/office/drawing/2014/main" id="{131B0B03-1ACD-2C34-EB9F-BDA120F270F5}"/>
              </a:ext>
              <a:ext uri="{C183D7F6-B498-43B3-948B-1728B52AA6E4}">
                <adec:decorative xmlns:adec="http://schemas.microsoft.com/office/drawing/2017/decorative" val="1"/>
              </a:ext>
            </a:extLst>
          </p:cNvPr>
          <p:cNvSpPr/>
          <p:nvPr/>
        </p:nvSpPr>
        <p:spPr>
          <a:xfrm rot="16200000">
            <a:off x="-18834" y="7400867"/>
            <a:ext cx="1126254" cy="411242"/>
          </a:xfrm>
          <a:prstGeom prst="round2DiagRect">
            <a:avLst/>
          </a:prstGeom>
          <a:solidFill>
            <a:srgbClr val="5A62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0000"/>
              </a:solidFill>
              <a:effectLst/>
              <a:uLnTx/>
              <a:uFillTx/>
              <a:latin typeface="Calibri" panose="020F0502020204030204" pitchFamily="34" charset="0"/>
              <a:cs typeface="Calibri" panose="020F0502020204030204" pitchFamily="34" charset="0"/>
            </a:endParaRPr>
          </a:p>
        </p:txBody>
      </p:sp>
      <p:sp>
        <p:nvSpPr>
          <p:cNvPr id="9" name="Google Shape;187;p2">
            <a:extLst>
              <a:ext uri="{FF2B5EF4-FFF2-40B4-BE49-F238E27FC236}">
                <a16:creationId xmlns:a16="http://schemas.microsoft.com/office/drawing/2014/main" id="{8D58A914-9DBF-002C-D243-AE5C2CCAB489}"/>
              </a:ext>
            </a:extLst>
          </p:cNvPr>
          <p:cNvSpPr txBox="1"/>
          <p:nvPr/>
        </p:nvSpPr>
        <p:spPr>
          <a:xfrm rot="16200000">
            <a:off x="28629" y="7431304"/>
            <a:ext cx="1013698" cy="307736"/>
          </a:xfrm>
          <a:prstGeom prst="rect">
            <a:avLst/>
          </a:prstGeom>
          <a:solidFill>
            <a:srgbClr val="5A6267"/>
          </a:solidFill>
          <a:ln>
            <a:noFill/>
          </a:ln>
        </p:spPr>
        <p:txBody>
          <a:bodyPr spcFirstLastPara="1" wrap="square" lIns="91425" tIns="45700" rIns="91425" bIns="45700" anchor="t"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Calibri" panose="020F0502020204030204" pitchFamily="34" charset="0"/>
                <a:ea typeface="Open Sans ExtraBold" panose="020B0606030504020204" pitchFamily="34" charset="0"/>
                <a:cs typeface="Calibri" panose="020F0502020204030204" pitchFamily="34" charset="0"/>
                <a:sym typeface="Calibri"/>
              </a:rPr>
              <a:t>Level 4</a:t>
            </a:r>
            <a:endParaRPr kumimoji="0" sz="1400" b="0" i="0" u="none" strike="noStrike" kern="1200" cap="none" spc="0" normalizeH="0" baseline="0" noProof="0" dirty="0">
              <a:ln>
                <a:noFill/>
              </a:ln>
              <a:solidFill>
                <a:prstClr val="white"/>
              </a:solidFill>
              <a:effectLst/>
              <a:uLnTx/>
              <a:uFillTx/>
              <a:latin typeface="Calibri" panose="020F0502020204030204" pitchFamily="34" charset="0"/>
              <a:ea typeface="Open Sans Light" panose="020B0606030504020204" pitchFamily="34" charset="0"/>
              <a:cs typeface="Calibri" panose="020F0502020204030204" pitchFamily="34" charset="0"/>
            </a:endParaRPr>
          </a:p>
        </p:txBody>
      </p:sp>
      <p:pic>
        <p:nvPicPr>
          <p:cNvPr id="10" name="Picture 9">
            <a:extLst>
              <a:ext uri="{FF2B5EF4-FFF2-40B4-BE49-F238E27FC236}">
                <a16:creationId xmlns:a16="http://schemas.microsoft.com/office/drawing/2014/main" id="{89B1B1C7-4520-3EF9-5F1D-265C932B8CA4}"/>
              </a:ext>
              <a:ext uri="{C183D7F6-B498-43B3-948B-1728B52AA6E4}">
                <adec:decorative xmlns:adec="http://schemas.microsoft.com/office/drawing/2017/decorative" val="1"/>
              </a:ext>
            </a:extLst>
          </p:cNvPr>
          <p:cNvPicPr>
            <a:picLocks noChangeAspect="1"/>
          </p:cNvPicPr>
          <p:nvPr/>
        </p:nvPicPr>
        <p:blipFill>
          <a:blip r:embed="rId8"/>
          <a:stretch>
            <a:fillRect/>
          </a:stretch>
        </p:blipFill>
        <p:spPr>
          <a:xfrm>
            <a:off x="5796033" y="7676566"/>
            <a:ext cx="438912" cy="438912"/>
          </a:xfrm>
          <a:prstGeom prst="rect">
            <a:avLst/>
          </a:prstGeom>
        </p:spPr>
      </p:pic>
    </p:spTree>
    <p:extLst>
      <p:ext uri="{BB962C8B-B14F-4D97-AF65-F5344CB8AC3E}">
        <p14:creationId xmlns:p14="http://schemas.microsoft.com/office/powerpoint/2010/main" val="856595491"/>
      </p:ext>
    </p:extLst>
  </p:cSld>
  <p:clrMapOvr>
    <a:masterClrMapping/>
  </p:clrMapOvr>
</p:sld>
</file>

<file path=ppt/theme/theme1.xml><?xml version="1.0" encoding="utf-8"?>
<a:theme xmlns:a="http://schemas.openxmlformats.org/drawingml/2006/main" name="Office Theme">
  <a:themeElements>
    <a:clrScheme name="CTE Arts AV">
      <a:dk1>
        <a:srgbClr val="000000"/>
      </a:dk1>
      <a:lt1>
        <a:srgbClr val="FFFFFF"/>
      </a:lt1>
      <a:dk2>
        <a:srgbClr val="232C65"/>
      </a:dk2>
      <a:lt2>
        <a:srgbClr val="E7E6E6"/>
      </a:lt2>
      <a:accent1>
        <a:srgbClr val="714180"/>
      </a:accent1>
      <a:accent2>
        <a:srgbClr val="ED7D31"/>
      </a:accent2>
      <a:accent3>
        <a:srgbClr val="E7E3DB"/>
      </a:accent3>
      <a:accent4>
        <a:srgbClr val="FFC000"/>
      </a:accent4>
      <a:accent5>
        <a:srgbClr val="363434"/>
      </a:accent5>
      <a:accent6>
        <a:srgbClr val="59616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7" id="{935F66C6-E56F-F945-AB31-EEB286FD9A3E}" vid="{9ACEF254-1C2F-2947-ACEE-D36C675AD9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AE2DFD34787B64381739A3DD5B04613" ma:contentTypeVersion="13" ma:contentTypeDescription="Create a new document." ma:contentTypeScope="" ma:versionID="14b7dfd4aa03315c47fdeadc09669efc">
  <xsd:schema xmlns:xsd="http://www.w3.org/2001/XMLSchema" xmlns:xs="http://www.w3.org/2001/XMLSchema" xmlns:p="http://schemas.microsoft.com/office/2006/metadata/properties" xmlns:ns2="d7be74c8-68b7-49d6-ab11-c29225af66cf" xmlns:ns3="475af76f-eb63-4387-973b-0ca94df6e649" targetNamespace="http://schemas.microsoft.com/office/2006/metadata/properties" ma:root="true" ma:fieldsID="a09f2fa1aebdd3a2198ad7377f6554d4" ns2:_="" ns3:_="">
    <xsd:import namespace="d7be74c8-68b7-49d6-ab11-c29225af66cf"/>
    <xsd:import namespace="475af76f-eb63-4387-973b-0ca94df6e649"/>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7be74c8-68b7-49d6-ab11-c29225af66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3b7a77b5-e59d-49f3-97a2-3dde868dbe2d"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75af76f-eb63-4387-973b-0ca94df6e649"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db8adb06-38bb-4d30-9a75-7f2bb0f97b76}" ma:internalName="TaxCatchAll" ma:showField="CatchAllData" ma:web="475af76f-eb63-4387-973b-0ca94df6e649">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7be74c8-68b7-49d6-ab11-c29225af66cf">
      <Terms xmlns="http://schemas.microsoft.com/office/infopath/2007/PartnerControls"/>
    </lcf76f155ced4ddcb4097134ff3c332f>
    <TaxCatchAll xmlns="475af76f-eb63-4387-973b-0ca94df6e649" xsi:nil="true"/>
  </documentManagement>
</p:properties>
</file>

<file path=customXml/itemProps1.xml><?xml version="1.0" encoding="utf-8"?>
<ds:datastoreItem xmlns:ds="http://schemas.openxmlformats.org/officeDocument/2006/customXml" ds:itemID="{1F0AA79F-7B00-455A-B02E-5F3793A0D8A0}">
  <ds:schemaRefs>
    <ds:schemaRef ds:uri="http://schemas.microsoft.com/sharepoint/v3/contenttype/forms"/>
  </ds:schemaRefs>
</ds:datastoreItem>
</file>

<file path=customXml/itemProps2.xml><?xml version="1.0" encoding="utf-8"?>
<ds:datastoreItem xmlns:ds="http://schemas.openxmlformats.org/officeDocument/2006/customXml" ds:itemID="{8F844021-5B56-41B0-9112-85B2A93C508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7be74c8-68b7-49d6-ab11-c29225af66cf"/>
    <ds:schemaRef ds:uri="475af76f-eb63-4387-973b-0ca94df6e64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AA893D3-5140-43FB-B0C6-01AB0750EC68}">
  <ds:schemaRefs>
    <ds:schemaRef ds:uri="http://purl.org/dc/dcmitype/"/>
    <ds:schemaRef ds:uri="http://www.w3.org/XML/1998/namespace"/>
    <ds:schemaRef ds:uri="http://schemas.microsoft.com/office/2006/metadata/properties"/>
    <ds:schemaRef ds:uri="http://purl.org/dc/terms/"/>
    <ds:schemaRef ds:uri="http://schemas.microsoft.com/office/2006/documentManagement/types"/>
    <ds:schemaRef ds:uri="475af76f-eb63-4387-973b-0ca94df6e649"/>
    <ds:schemaRef ds:uri="http://schemas.openxmlformats.org/package/2006/metadata/core-properties"/>
    <ds:schemaRef ds:uri="http://schemas.microsoft.com/office/infopath/2007/PartnerControls"/>
    <ds:schemaRef ds:uri="d7be74c8-68b7-49d6-ab11-c29225af66cf"/>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Template-Arts AV</Template>
  <TotalTime>1474</TotalTime>
  <Words>962</Words>
  <Application>Microsoft Office PowerPoint</Application>
  <PresentationFormat>Custom</PresentationFormat>
  <Paragraphs>126</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Calibri Light</vt:lpstr>
      <vt:lpstr>Open Sans Semibold</vt:lpstr>
      <vt:lpstr>Calibri</vt:lpstr>
      <vt:lpstr>Arial</vt:lpstr>
      <vt:lpstr>Office Theme</vt:lpstr>
      <vt:lpstr>Statewide Program of Study: Graphic Design and Interactive Media — Page 1 </vt:lpstr>
      <vt:lpstr>Statewide Program of Study: Graphic Design and Interactive Media — Page 2</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Statewide Program of Study: Graphic Design and Interactive Media</dc:title>
  <dc:subject/>
  <dc:creator>Texas Education Agency</dc:creator>
  <cp:keywords/>
  <dc:description/>
  <cp:lastModifiedBy>Jeter, Jennifer</cp:lastModifiedBy>
  <cp:revision>233</cp:revision>
  <cp:lastPrinted>2023-10-03T21:31:19Z</cp:lastPrinted>
  <dcterms:created xsi:type="dcterms:W3CDTF">2023-10-25T16:48:53Z</dcterms:created>
  <dcterms:modified xsi:type="dcterms:W3CDTF">2024-12-11T21:36:21Z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0x0101004AE2DFD34787B64381739A3DD5B04613</vt:lpwstr>
  </property>
  <property fmtid="{D5CDD505-2E9C-101B-9397-08002B2CF9AE}" pid="3" name="MediaServiceImageTags">
    <vt:lpwstr/>
  </property>
</Properties>
</file>