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Semibold" panose="020B0706030804020204" pitchFamily="34" charset="0"/>
      <p:bold r:id="rId8"/>
      <p:bold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65EFA7-839C-0F49-32CB-B76E87E00990}" name="Freeman, Lacy" initials="FL" userId="S::Lacy.Freeman@tea.texas.gov::0e717412-cb6e-4281-a467-b8bf05e4c13b" providerId="AD"/>
  <p188:author id="{846754FD-1C06-AF7A-D254-87DF2D5C51A3}" name="Jamie Molina" initials="JM" userId="52677dfea1be922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 id="2" name="Jamie Molina" initials="JM" lastIdx="1" clrIdx="1">
    <p:extLst>
      <p:ext uri="{19B8F6BF-5375-455C-9EA6-DF929625EA0E}">
        <p15:presenceInfo xmlns:p15="http://schemas.microsoft.com/office/powerpoint/2012/main" userId="52677dfea1be92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363534"/>
    <a:srgbClr val="5A6267"/>
    <a:srgbClr val="000000"/>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AD486-F57D-4F98-B37B-E85487093961}" v="3" dt="2024-07-11T15:43:25.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501" autoAdjust="0"/>
    <p:restoredTop sz="96247" autoAdjust="0"/>
  </p:normalViewPr>
  <p:slideViewPr>
    <p:cSldViewPr snapToGrid="0" snapToObjects="1">
      <p:cViewPr>
        <p:scale>
          <a:sx n="140" d="100"/>
          <a:sy n="140" d="100"/>
        </p:scale>
        <p:origin x="2076" y="-4236"/>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12/11/2024</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dirty="0"/>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dirty="0"/>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dirty="0"/>
          </a:p>
        </p:txBody>
      </p:sp>
    </p:spTree>
    <p:extLst>
      <p:ext uri="{BB962C8B-B14F-4D97-AF65-F5344CB8AC3E}">
        <p14:creationId xmlns:p14="http://schemas.microsoft.com/office/powerpoint/2010/main" val="53086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dirty="0"/>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12/11/2024</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dirty="0"/>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programs-of-study-additional-resour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tea.texas.gov/cte" TargetMode="External"/><Relationship Id="rId4" Type="http://schemas.openxmlformats.org/officeDocument/2006/relationships/hyperlink" Target="mailto:CTE@tea.texa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Digital Communications</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20" name="TextBox 19">
            <a:extLst>
              <a:ext uri="{FF2B5EF4-FFF2-40B4-BE49-F238E27FC236}">
                <a16:creationId xmlns:a16="http://schemas.microsoft.com/office/drawing/2014/main" id="{50530C9F-3DF9-F213-1F30-8F508C41686D}"/>
              </a:ext>
            </a:extLst>
          </p:cNvPr>
          <p:cNvSpPr txBox="1"/>
          <p:nvPr/>
        </p:nvSpPr>
        <p:spPr>
          <a:xfrm>
            <a:off x="6760651" y="40939"/>
            <a:ext cx="1011749" cy="200055"/>
          </a:xfrm>
          <a:prstGeom prst="rect">
            <a:avLst/>
          </a:prstGeom>
          <a:noFill/>
        </p:spPr>
        <p:txBody>
          <a:bodyPr wrap="square">
            <a:spAutoFit/>
          </a:bodyPr>
          <a:lstStyle/>
          <a:p>
            <a:r>
              <a:rPr lang="en-US" sz="700" i="1" dirty="0"/>
              <a:t>Revised–Oct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382774" y="171975"/>
            <a:ext cx="6389765" cy="1177245"/>
          </a:xfrm>
          <a:prstGeom prst="rect">
            <a:avLst/>
          </a:prstGeom>
          <a:noFill/>
        </p:spPr>
        <p:txBody>
          <a:bodyPr wrap="square" lIns="91440" tIns="45720" rIns="91440" bIns="45720" rtlCol="0" anchor="t">
            <a:spAutoFit/>
          </a:bodyPr>
          <a:lstStyle/>
          <a:p>
            <a:pPr lvl="0">
              <a:spcAft>
                <a:spcPts val="300"/>
              </a:spcAft>
              <a:defRPr/>
            </a:pPr>
            <a:r>
              <a:rPr lang="en-US" sz="1750" b="1" dirty="0">
                <a:solidFill>
                  <a:schemeClr val="accent1"/>
                </a:solidFill>
                <a:latin typeface="Calibri"/>
                <a:ea typeface="Open Sans Condensed Condensed" pitchFamily="2" charset="0"/>
                <a:cs typeface="Calibri"/>
              </a:rPr>
              <a:t>Arts, Audio Visual Technology, and Communication Career </a:t>
            </a:r>
            <a:r>
              <a:rPr kumimoji="0" lang="en-US" sz="1750" b="1" i="0" u="none" strike="noStrike" kern="1200" cap="none" spc="0" normalizeH="0" baseline="0" noProof="0" dirty="0">
                <a:ln>
                  <a:noFill/>
                </a:ln>
                <a:solidFill>
                  <a:schemeClr val="accent1"/>
                </a:solidFill>
                <a:effectLst/>
                <a:uLnTx/>
                <a:uFillTx/>
                <a:latin typeface="Calibri"/>
                <a:ea typeface="Open Sans Condensed Condensed" pitchFamily="2" charset="0"/>
                <a:cs typeface="Calibri"/>
              </a:rPr>
              <a:t>Cluster</a:t>
            </a:r>
          </a:p>
          <a:p>
            <a:pPr>
              <a:lnSpc>
                <a:spcPts val="1200"/>
              </a:lnSpc>
              <a:defRPr/>
            </a:pPr>
            <a:r>
              <a:rPr lang="en-US" sz="1000" dirty="0">
                <a:solidFill>
                  <a:schemeClr val="accent1"/>
                </a:solidFill>
                <a:latin typeface="Calibri"/>
                <a:ea typeface="Open Sans Light"/>
                <a:cs typeface="Calibri"/>
              </a:rPr>
              <a:t>The Arts, Audio Visual Technology, and Communication (AAVTC) career cluster focuses on designing, producing, exhibiting, performing, writing, and publishing multimedia content requiring creative aptitude, fluency in computer and technology applications, and proficiency in oral and written communication. This career cluster includes occupations ranging from camera operator, audio and video technician, director, and producer to graphic designer and web and digital interface designer.</a:t>
            </a:r>
          </a:p>
        </p:txBody>
      </p:sp>
      <p:sp>
        <p:nvSpPr>
          <p:cNvPr id="6" name="TextBox 5">
            <a:extLst>
              <a:ext uri="{FF2B5EF4-FFF2-40B4-BE49-F238E27FC236}">
                <a16:creationId xmlns:a16="http://schemas.microsoft.com/office/drawing/2014/main" id="{F67423BB-E84B-A848-912D-92B720E05DCA}"/>
              </a:ext>
            </a:extLst>
          </p:cNvPr>
          <p:cNvSpPr txBox="1"/>
          <p:nvPr/>
        </p:nvSpPr>
        <p:spPr>
          <a:xfrm>
            <a:off x="141811" y="1371723"/>
            <a:ext cx="7457636" cy="992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Digital Communications</a:t>
            </a:r>
          </a:p>
          <a:p>
            <a:pPr>
              <a:lnSpc>
                <a:spcPts val="1150"/>
              </a:lnSpc>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Digital Communications program of study focuses on occupational and educational opportunities associated with the production of audio and visual media formats for various purposes, such as TV broadcasts, advertising, video production, or motion pictures. The program of study includes operating machines and equipment such as microphones, sound speakers, video screens, projectors, video monitors, sound and mixing boards, and related electronic equipment to record sound and images.</a:t>
            </a:r>
          </a:p>
        </p:txBody>
      </p:sp>
      <p:sp>
        <p:nvSpPr>
          <p:cNvPr id="10" name="Rectangle 9">
            <a:extLst>
              <a:ext uri="{FF2B5EF4-FFF2-40B4-BE49-F238E27FC236}">
                <a16:creationId xmlns:a16="http://schemas.microsoft.com/office/drawing/2014/main" id="{0087655A-8678-C34A-B834-72710306E4AE}"/>
              </a:ext>
            </a:extLst>
          </p:cNvPr>
          <p:cNvSpPr/>
          <p:nvPr/>
        </p:nvSpPr>
        <p:spPr>
          <a:xfrm>
            <a:off x="422208" y="2280209"/>
            <a:ext cx="4066883"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8" name="Table 7" descr="Secondary Courses for High School Credit">
            <a:extLst>
              <a:ext uri="{FF2B5EF4-FFF2-40B4-BE49-F238E27FC236}">
                <a16:creationId xmlns:a16="http://schemas.microsoft.com/office/drawing/2014/main" id="{A24B61CF-15A4-4430-8E65-1EBDB821F9AB}"/>
              </a:ext>
            </a:extLst>
          </p:cNvPr>
          <p:cNvGraphicFramePr>
            <a:graphicFrameLocks noGrp="1"/>
          </p:cNvGraphicFramePr>
          <p:nvPr>
            <p:extLst>
              <p:ext uri="{D42A27DB-BD31-4B8C-83A1-F6EECF244321}">
                <p14:modId xmlns:p14="http://schemas.microsoft.com/office/powerpoint/2010/main" val="865845129"/>
              </p:ext>
            </p:extLst>
          </p:nvPr>
        </p:nvGraphicFramePr>
        <p:xfrm>
          <a:off x="686253" y="2566112"/>
          <a:ext cx="3829809" cy="1213756"/>
        </p:xfrm>
        <a:graphic>
          <a:graphicData uri="http://schemas.openxmlformats.org/drawingml/2006/table">
            <a:tbl>
              <a:tblPr firstRow="1" bandRow="1">
                <a:effectLst/>
                <a:tableStyleId>{5C22544A-7EE6-4342-B048-85BDC9FD1C3A}</a:tableStyleId>
              </a:tblPr>
              <a:tblGrid>
                <a:gridCol w="584983">
                  <a:extLst>
                    <a:ext uri="{9D8B030D-6E8A-4147-A177-3AD203B41FA5}">
                      <a16:colId xmlns:a16="http://schemas.microsoft.com/office/drawing/2014/main" val="3900548994"/>
                    </a:ext>
                  </a:extLst>
                </a:gridCol>
                <a:gridCol w="3244826">
                  <a:extLst>
                    <a:ext uri="{9D8B030D-6E8A-4147-A177-3AD203B41FA5}">
                      <a16:colId xmlns:a16="http://schemas.microsoft.com/office/drawing/2014/main" val="1881397732"/>
                    </a:ext>
                  </a:extLst>
                </a:gridCol>
              </a:tblGrid>
              <a:tr h="248094">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Arts, Audio/Video Technology, and Communications</a:t>
                      </a:r>
                    </a:p>
                    <a:p>
                      <a:pPr marL="171450" marR="0" lvl="0" indent="-171450" algn="l" defTabSz="914400" rtl="0" eaLnBrk="1" fontAlgn="auto" latinLnBrk="0" hangingPunct="1">
                        <a:lnSpc>
                          <a:spcPts val="1000"/>
                        </a:lnSpc>
                        <a:spcBef>
                          <a:spcPts val="0"/>
                        </a:spcBef>
                        <a:spcAft>
                          <a:spcPts val="0"/>
                        </a:spcAft>
                        <a:buClrTx/>
                        <a:buSzPts val="900"/>
                        <a:buFont typeface="Arial" panose="020B0604020202020204" pitchFamily="34" charset="0"/>
                        <a:buChar char="•"/>
                        <a:tabLst/>
                        <a:defRPr/>
                      </a:pPr>
                      <a:endPar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marR="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295631">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Audio/Video Production I</a:t>
                      </a:r>
                    </a:p>
                  </a:txBody>
                  <a:tcPr marR="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335365">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Audio/Video Production I + Audio/Video Production I Lab</a:t>
                      </a:r>
                    </a:p>
                    <a:p>
                      <a:pPr marL="171450" marR="0" lvl="0" indent="-171450" algn="l" defTabSz="914400" rtl="0" eaLnBrk="1" fontAlgn="auto" latinLnBrk="0" hangingPunct="1">
                        <a:lnSpc>
                          <a:spcPts val="1000"/>
                        </a:lnSpc>
                        <a:spcBef>
                          <a:spcPts val="0"/>
                        </a:spcBef>
                        <a:spcAft>
                          <a:spcPts val="0"/>
                        </a:spcAft>
                        <a:buClrTx/>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Audio/Video Production II</a:t>
                      </a:r>
                    </a:p>
                  </a:txBody>
                  <a:tcPr marR="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78785">
                <a:tc>
                  <a:txBody>
                    <a:bodyPr/>
                    <a:lstStyle/>
                    <a:p>
                      <a:pPr marL="0" marR="0" lvl="0" indent="0" algn="r" defTabSz="914400" rtl="0" eaLnBrk="1" fontAlgn="auto" latinLnBrk="0" hangingPunct="1">
                        <a:lnSpc>
                          <a:spcPts val="10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000"/>
                        </a:lnSpc>
                        <a:spcBef>
                          <a:spcPts val="0"/>
                        </a:spcBef>
                        <a:spcAft>
                          <a:spcPts val="0"/>
                        </a:spcAft>
                        <a:buClrTx/>
                        <a:buSzPts val="900"/>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Audio/Video Production</a:t>
                      </a:r>
                    </a:p>
                  </a:txBody>
                  <a:tcPr marR="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23942" y="5692209"/>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1458750314"/>
              </p:ext>
            </p:extLst>
          </p:nvPr>
        </p:nvGraphicFramePr>
        <p:xfrm>
          <a:off x="211244" y="5925060"/>
          <a:ext cx="4197460" cy="603504"/>
        </p:xfrm>
        <a:graphic>
          <a:graphicData uri="http://schemas.openxmlformats.org/drawingml/2006/table">
            <a:tbl>
              <a:tblPr firstRow="1" bandRow="1">
                <a:effectLst/>
                <a:tableStyleId>{5C22544A-7EE6-4342-B048-85BDC9FD1C3A}</a:tableStyleId>
              </a:tblPr>
              <a:tblGrid>
                <a:gridCol w="1179940">
                  <a:extLst>
                    <a:ext uri="{9D8B030D-6E8A-4147-A177-3AD203B41FA5}">
                      <a16:colId xmlns:a16="http://schemas.microsoft.com/office/drawing/2014/main" val="3900548994"/>
                    </a:ext>
                  </a:extLst>
                </a:gridCol>
                <a:gridCol w="3017520">
                  <a:extLst>
                    <a:ext uri="{9D8B030D-6E8A-4147-A177-3AD203B41FA5}">
                      <a16:colId xmlns:a16="http://schemas.microsoft.com/office/drawing/2014/main" val="1881397732"/>
                    </a:ext>
                  </a:extLst>
                </a:gridCol>
              </a:tblGrid>
              <a:tr h="3369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AP or IB</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IB Film SL</a:t>
                      </a:r>
                    </a:p>
                    <a:p>
                      <a:pPr marL="0" marR="0" lvl="0" indent="0" algn="l">
                        <a:lnSpc>
                          <a:spcPct val="100000"/>
                        </a:lnSpc>
                        <a:spcBef>
                          <a:spcPts val="0"/>
                        </a:spcBef>
                        <a:spcAft>
                          <a:spcPts val="0"/>
                        </a:spcAft>
                        <a:buSzPts val="900"/>
                        <a:buFontTx/>
                        <a:buNone/>
                      </a:pPr>
                      <a:r>
                        <a:rPr lang="en-US" sz="900" b="0" i="0" u="none" strike="noStrike" kern="1200" cap="none" spc="0" normalizeH="0" baseline="0" noProof="0" dirty="0">
                          <a:ln>
                            <a:noFill/>
                          </a:ln>
                          <a:solidFill>
                            <a:schemeClr val="tx1"/>
                          </a:solidFill>
                          <a:effectLst/>
                          <a:uLnTx/>
                          <a:uFillTx/>
                          <a:latin typeface="Calibri"/>
                          <a:ea typeface="Open Sans Light"/>
                          <a:cs typeface="Calibri"/>
                        </a:rPr>
                        <a:t>IB Film HL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706"/>
                      </a:schemeClr>
                    </a:solidFill>
                  </a:tcPr>
                </a:tc>
                <a:extLst>
                  <a:ext uri="{0D108BD9-81ED-4DB2-BD59-A6C34878D82A}">
                    <a16:rowId xmlns:a16="http://schemas.microsoft.com/office/drawing/2014/main" val="2752735340"/>
                  </a:ext>
                </a:extLst>
              </a:tr>
              <a:tr h="2377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164036" y="6471764"/>
            <a:ext cx="4277405" cy="481670"/>
          </a:xfrm>
          <a:prstGeom prst="rect">
            <a:avLst/>
          </a:prstGeom>
          <a:noFill/>
        </p:spPr>
        <p:txBody>
          <a:bodyPr wrap="square" rtlCol="0">
            <a:spAutoFit/>
          </a:bodyPr>
          <a:lstStyle/>
          <a:p>
            <a:pPr marR="0">
              <a:lnSpc>
                <a:spcPct val="107000"/>
              </a:lnSpc>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41563" y="6879478"/>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3469864226"/>
              </p:ext>
            </p:extLst>
          </p:nvPr>
        </p:nvGraphicFramePr>
        <p:xfrm>
          <a:off x="211244" y="7125072"/>
          <a:ext cx="4210736" cy="1554480"/>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sound designer to learn how sound and foley are created for movies or podcasts</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with a technical director at a sports team, recording studio, or radio station</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technician on a live news broadcast, concert, or other event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4340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 or TSA</a:t>
                      </a:r>
                    </a:p>
                    <a:p>
                      <a:pPr marL="171450" marR="0" lvl="0" indent="-171450" algn="l" rtl="0" eaLnBrk="1" fontAlgn="auto" latinLnBrk="0" hangingPunct="1">
                        <a:lnSpc>
                          <a:spcPct val="100000"/>
                        </a:lnSpc>
                        <a:spcBef>
                          <a:spcPts val="0"/>
                        </a:spcBef>
                        <a:spcAft>
                          <a:spcPts val="0"/>
                        </a:spcAft>
                        <a:buClrTx/>
                        <a:buSzPts val="900"/>
                        <a:buFont typeface="Arial" panose="020B0604020202020204" pitchFamily="34" charset="0"/>
                        <a:buChar char="•"/>
                      </a:pPr>
                      <a:r>
                        <a:rPr kumimoji="0" lang="en-US" sz="900" b="0" i="0" u="none" strike="noStrike" kern="1200" cap="none" spc="0" normalizeH="0" baseline="0" noProof="0" dirty="0">
                          <a:ln>
                            <a:noFill/>
                          </a:ln>
                          <a:solidFill>
                            <a:schemeClr val="tx1"/>
                          </a:solidFill>
                          <a:effectLst/>
                          <a:uLnTx/>
                          <a:uFillTx/>
                          <a:latin typeface="Calibri"/>
                          <a:ea typeface="Open Sans Light"/>
                          <a:cs typeface="Calibri"/>
                          <a:sym typeface="Calibri"/>
                        </a:rPr>
                        <a:t>Participate in </a:t>
                      </a:r>
                      <a:r>
                        <a:rPr lang="en-US" sz="900" b="0" i="0" u="none" strike="noStrike" kern="1200" cap="none" spc="0" normalizeH="0" baseline="0" noProof="0" dirty="0">
                          <a:ln>
                            <a:noFill/>
                          </a:ln>
                          <a:solidFill>
                            <a:schemeClr val="tx1"/>
                          </a:solidFill>
                          <a:effectLst/>
                          <a:uLnTx/>
                          <a:uFillTx/>
                          <a:latin typeface="Calibri"/>
                          <a:ea typeface="Open Sans Light"/>
                          <a:cs typeface="Calibri"/>
                        </a:rPr>
                        <a:t>Student Television Network</a:t>
                      </a:r>
                    </a:p>
                    <a:p>
                      <a:pPr marL="171450" marR="0" lvl="0" indent="-171450" algn="l" rtl="0" eaLnBrk="1" fontAlgn="auto" latinLnBrk="0" hangingPunct="1">
                        <a:lnSpc>
                          <a:spcPct val="100000"/>
                        </a:lnSpc>
                        <a:spcBef>
                          <a:spcPts val="0"/>
                        </a:spcBef>
                        <a:spcAft>
                          <a:spcPts val="0"/>
                        </a:spcAft>
                        <a:buClrTx/>
                        <a:buSzPts val="900"/>
                        <a:buFont typeface="Arial" panose="020B0604020202020204" pitchFamily="34" charset="0"/>
                        <a:buChar char="•"/>
                      </a:pPr>
                      <a:r>
                        <a:rPr kumimoji="0" lang="en-US" sz="900" b="0" i="0" u="none" strike="noStrike" kern="1200" cap="none" spc="0" normalizeH="0" baseline="0" noProof="0" dirty="0">
                          <a:ln>
                            <a:noFill/>
                          </a:ln>
                          <a:solidFill>
                            <a:schemeClr val="tx1"/>
                          </a:solidFill>
                          <a:effectLst/>
                          <a:uLnTx/>
                          <a:uFillTx/>
                          <a:latin typeface="+mn-lt"/>
                          <a:ea typeface="Open Sans Light"/>
                          <a:cs typeface="Calibri"/>
                          <a:sym typeface="Calibri"/>
                        </a:rPr>
                        <a:t>Capture and edit film and audio for a podcast with a local community organization</a:t>
                      </a:r>
                      <a:endParaRPr kumimoji="0" lang="en-US" sz="900" b="0" i="0" u="none" strike="noStrike" kern="1200" cap="none" spc="0" normalizeH="0" baseline="0" noProof="0" dirty="0">
                        <a:ln>
                          <a:noFill/>
                        </a:ln>
                        <a:solidFill>
                          <a:schemeClr val="tx1"/>
                        </a:solidFill>
                        <a:effectLst/>
                        <a:uLnTx/>
                        <a:uFillTx/>
                        <a:latin typeface="Calibri"/>
                        <a:ea typeface="Open Sans Light"/>
                        <a:cs typeface="Calibri"/>
                        <a:sym typeface="Calibri"/>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146463" y="8677374"/>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32673" y="8885103"/>
            <a:ext cx="4269254" cy="640755"/>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Bef>
                <a:spcPts val="0"/>
              </a:spcBef>
              <a:spcAft>
                <a:spcPts val="0"/>
              </a:spcAft>
              <a:buSzPct val="120000"/>
              <a:buFont typeface="Arial" panose="020B0604020202020204" pitchFamily="34" charset="0"/>
              <a:buChar char="•"/>
              <a:tabLst/>
              <a:defRPr/>
            </a:pPr>
            <a:r>
              <a:rPr kumimoji="0" lang="en-US" sz="8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Adobe Certified Professional in Digital Video Using Adobe Premiere Pro</a:t>
            </a:r>
          </a:p>
          <a:p>
            <a:pPr marL="127000" marR="0" lvl="0" indent="-127000" algn="l" defTabSz="914400" rtl="0" eaLnBrk="1" fontAlgn="auto" latinLnBrk="0" hangingPunct="1">
              <a:spcBef>
                <a:spcPts val="0"/>
              </a:spcBef>
              <a:spcAft>
                <a:spcPts val="0"/>
              </a:spcAft>
              <a:buSzPct val="120000"/>
              <a:buFont typeface="Arial" panose="020B0604020202020204" pitchFamily="34" charset="0"/>
              <a:buChar char="•"/>
              <a:tabLst/>
              <a:defRPr/>
            </a:pPr>
            <a:r>
              <a:rPr kumimoji="0" lang="en-US" sz="8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Adobe Certified Professional in Visual Design Using Adobe Photoshop</a:t>
            </a:r>
          </a:p>
          <a:p>
            <a:pPr marL="127000" marR="0" lvl="0" indent="-127000" algn="l" defTabSz="914400" rtl="0" eaLnBrk="1" fontAlgn="auto" latinLnBrk="0" hangingPunct="1">
              <a:spcBef>
                <a:spcPts val="0"/>
              </a:spcBef>
              <a:spcAft>
                <a:spcPts val="0"/>
              </a:spcAft>
              <a:buSzPct val="120000"/>
              <a:buFont typeface="Arial" panose="020B0604020202020204" pitchFamily="34" charset="0"/>
              <a:buChar char="•"/>
              <a:tabLst/>
              <a:defRPr/>
            </a:pPr>
            <a:r>
              <a:rPr kumimoji="0" lang="en-US" sz="8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Audio-Visual Communications - Job Ready</a:t>
            </a:r>
          </a:p>
        </p:txBody>
      </p:sp>
      <p:sp>
        <p:nvSpPr>
          <p:cNvPr id="47" name="Rectangle 46">
            <a:extLst>
              <a:ext uri="{FF2B5EF4-FFF2-40B4-BE49-F238E27FC236}">
                <a16:creationId xmlns:a16="http://schemas.microsoft.com/office/drawing/2014/main" id="{1769ED0C-06E7-7F46-B005-75B0FEB7C386}"/>
              </a:ext>
            </a:extLst>
          </p:cNvPr>
          <p:cNvSpPr/>
          <p:nvPr/>
        </p:nvSpPr>
        <p:spPr>
          <a:xfrm>
            <a:off x="4678180" y="3160677"/>
            <a:ext cx="2882825"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673251" y="3438243"/>
            <a:ext cx="2882825" cy="2423208"/>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Apprenticeships</a:t>
            </a:r>
          </a:p>
          <a:p>
            <a:pPr marL="171450" marR="0" lvl="0" indent="-171450" algn="l" defTabSz="914400" rtl="0" eaLnBrk="1" fontAlgn="auto" latinLnBrk="0" hangingPunct="1">
              <a:lnSpc>
                <a:spcPts val="1000"/>
              </a:lnSpc>
              <a:spcBef>
                <a:spcPts val="0"/>
              </a:spcBef>
              <a:spcAft>
                <a:spcPts val="0"/>
              </a:spcAft>
              <a:buSzPct val="100000"/>
              <a:buFont typeface="Arial" panose="020B0604020202020204" pitchFamily="34" charset="0"/>
              <a:buChar char="•"/>
              <a:tabLst/>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Light Technician</a:t>
            </a:r>
          </a:p>
          <a:p>
            <a:pPr marR="0" lvl="0" algn="l" defTabSz="914400" rtl="0" eaLnBrk="1" fontAlgn="auto" latinLnBrk="0" hangingPunct="1">
              <a:lnSpc>
                <a:spcPts val="700"/>
              </a:lnSpc>
              <a:spcBef>
                <a:spcPts val="0"/>
              </a:spcBef>
              <a:spcAft>
                <a:spcPts val="0"/>
              </a:spcAft>
              <a:buClr>
                <a:srgbClr val="363534"/>
              </a:buClr>
              <a:buSzTx/>
              <a:tabLst/>
              <a:defRPr/>
            </a:pPr>
            <a:endParaRPr lang="en-US" sz="700" b="1"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Associate Degrees</a:t>
            </a:r>
            <a:endParaRPr kumimoji="0"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Commercial and Advertising Art</a:t>
            </a:r>
          </a:p>
          <a:p>
            <a:pPr marL="17145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Animation, Interactive Technology, Video Graphics, and Special Effects</a:t>
            </a:r>
          </a:p>
          <a:p>
            <a:pPr lvl="0">
              <a:lnSpc>
                <a:spcPts val="700"/>
              </a:lnSpc>
              <a:buClr>
                <a:srgbClr val="363534"/>
              </a:buClr>
              <a:buSzPts val="8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Cinematography and Film/Video Production</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Recording Arts Technology</a:t>
            </a:r>
          </a:p>
          <a:p>
            <a:pPr lvl="0">
              <a:lnSpc>
                <a:spcPts val="700"/>
              </a:lnSpc>
              <a:buClr>
                <a:srgbClr val="363534"/>
              </a:buClr>
              <a:buSzPts val="8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Animation, Interactive Technology, Video Graphics, and Special Effects</a:t>
            </a:r>
            <a:endParaRPr lang="en-US" sz="900" b="1" noProof="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171450" lvl="0" indent="-171450">
              <a:lnSpc>
                <a:spcPts val="1000"/>
              </a:lnSpc>
              <a:buSzPct val="100000"/>
              <a:buFont typeface="Arial" panose="020B0604020202020204" pitchFamily="34" charset="0"/>
              <a:buChar char="•"/>
              <a:defRPr/>
            </a:pPr>
            <a:r>
              <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Communications Technolog</a:t>
            </a:r>
            <a:r>
              <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y</a:t>
            </a:r>
          </a:p>
          <a:p>
            <a:pPr lvl="0">
              <a:lnSpc>
                <a:spcPts val="700"/>
              </a:lnSpc>
              <a:buClr>
                <a:srgbClr val="363534"/>
              </a:buClr>
              <a:buSzPts val="800"/>
              <a:defRPr/>
            </a:pPr>
            <a:endParaRPr lang="en-US" sz="7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endParaRPr>
          </a:p>
          <a:p>
            <a:pPr lvl="0">
              <a:lnSpc>
                <a:spcPts val="1000"/>
              </a:lnSpc>
              <a:buClr>
                <a:srgbClr val="363534"/>
              </a:buClr>
              <a:buSzPts val="800"/>
              <a:defRPr/>
            </a:pPr>
            <a:r>
              <a:rPr lang="en-US" sz="900" b="1" dirty="0">
                <a:latin typeface="Calibri" panose="020F0502020204030204" pitchFamily="34" charset="0"/>
                <a:ea typeface="Open Sans ExtraBold" panose="020B0606030504020204" pitchFamily="34" charset="0"/>
                <a:cs typeface="Calibri" panose="020F0502020204030204" pitchFamily="34" charset="0"/>
                <a:sym typeface="Calibri"/>
              </a:rPr>
              <a:t>Additional Stackable IBCs/License</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ExtraBold" panose="020B0606030504020204" pitchFamily="34" charset="0"/>
                <a:cs typeface="Calibri" panose="020F0502020204030204" pitchFamily="34" charset="0"/>
                <a:sym typeface="Calibri"/>
              </a:rPr>
              <a:t>CompTIA Digital Media and Entertainment Professional Certification (DMEP)</a:t>
            </a:r>
            <a:endParaRPr kumimoji="0" lang="en-US" sz="9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80395" y="6025819"/>
            <a:ext cx="2344657"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5133" y="2912012"/>
            <a:ext cx="3116932" cy="7146390"/>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36849" y="6054682"/>
            <a:ext cx="605476" cy="591715"/>
          </a:xfrm>
          <a:prstGeom prst="rect">
            <a:avLst/>
          </a:prstGeom>
        </p:spPr>
      </p:pic>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04255" y="6416433"/>
            <a:ext cx="1899685" cy="97395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80395" y="6433332"/>
            <a:ext cx="1825812"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Camera Operators, Television, Video, and Film</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80395" y="6779130"/>
            <a:ext cx="1939172" cy="752688"/>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48,422</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155</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20%</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04255" y="7475480"/>
            <a:ext cx="1899686" cy="99525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80395" y="7511819"/>
            <a:ext cx="1825812" cy="238027"/>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rPr>
              <a:t>Audio and Video Technicians</a:t>
            </a:r>
          </a:p>
        </p:txBody>
      </p:sp>
      <p:sp>
        <p:nvSpPr>
          <p:cNvPr id="34" name="TextBox 33">
            <a:extLst>
              <a:ext uri="{FF2B5EF4-FFF2-40B4-BE49-F238E27FC236}">
                <a16:creationId xmlns:a16="http://schemas.microsoft.com/office/drawing/2014/main" id="{53A39835-03FC-214F-8A58-02640F31131C}"/>
              </a:ext>
            </a:extLst>
          </p:cNvPr>
          <p:cNvSpPr txBox="1"/>
          <p:nvPr/>
        </p:nvSpPr>
        <p:spPr>
          <a:xfrm>
            <a:off x="5380395" y="7861006"/>
            <a:ext cx="1809580" cy="669904"/>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$46,319</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626</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30%</a:t>
            </a:r>
            <a:endParaRPr kumimoji="0" lang="en-US" sz="9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04255" y="8560954"/>
            <a:ext cx="1901952" cy="805635"/>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80395" y="8577737"/>
            <a:ext cx="1934240"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Producers and Directors</a:t>
            </a:r>
          </a:p>
        </p:txBody>
      </p:sp>
      <p:sp>
        <p:nvSpPr>
          <p:cNvPr id="38" name="TextBox 37">
            <a:extLst>
              <a:ext uri="{FF2B5EF4-FFF2-40B4-BE49-F238E27FC236}">
                <a16:creationId xmlns:a16="http://schemas.microsoft.com/office/drawing/2014/main" id="{0CF72ED8-415F-D540-AFCF-1D88EE060DD3}"/>
              </a:ext>
            </a:extLst>
          </p:cNvPr>
          <p:cNvSpPr txBox="1"/>
          <p:nvPr/>
        </p:nvSpPr>
        <p:spPr>
          <a:xfrm>
            <a:off x="5380395" y="8753847"/>
            <a:ext cx="188113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$65,029</a:t>
            </a:r>
            <a:endParaRPr kumimoji="0" lang="en-US" sz="100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latin typeface="Calibri" panose="020F0502020204030204" pitchFamily="34" charset="0"/>
                <a:ea typeface="Open Sans Light" panose="020B0606030504020204" pitchFamily="34" charset="0"/>
                <a:cs typeface="Calibri" panose="020F0502020204030204" pitchFamily="34" charset="0"/>
              </a:rPr>
              <a:t>522</a:t>
            </a:r>
            <a:endPar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10-Year</a:t>
            </a:r>
            <a:r>
              <a:rPr kumimoji="0" lang="en-US" sz="10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 Growth: 12%</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Digital Communications</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54675" y="3486019"/>
            <a:ext cx="616916" cy="596485"/>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0023" y="2367496"/>
            <a:ext cx="618593" cy="596484"/>
          </a:xfrm>
          <a:prstGeom prst="rect">
            <a:avLst/>
          </a:prstGeom>
        </p:spPr>
      </p:pic>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578128"/>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Digital Communications program of study will fulfill requirements of the Business and Industry endorsement.</a:t>
            </a:r>
          </a:p>
        </p:txBody>
      </p:sp>
      <p:sp>
        <p:nvSpPr>
          <p:cNvPr id="9" name="TextBox 8">
            <a:extLst>
              <a:ext uri="{FF2B5EF4-FFF2-40B4-BE49-F238E27FC236}">
                <a16:creationId xmlns:a16="http://schemas.microsoft.com/office/drawing/2014/main" id="{6F3F4263-F58A-E96D-F4BD-B200CAA4DF5D}"/>
              </a:ext>
            </a:extLst>
          </p:cNvPr>
          <p:cNvSpPr txBox="1"/>
          <p:nvPr/>
        </p:nvSpPr>
        <p:spPr>
          <a:xfrm>
            <a:off x="4684699" y="9384437"/>
            <a:ext cx="2710639" cy="184666"/>
          </a:xfrm>
          <a:prstGeom prst="rect">
            <a:avLst/>
          </a:prstGeom>
          <a:noFill/>
        </p:spPr>
        <p:txBody>
          <a:bodyPr wrap="square" rtlCol="0">
            <a:spAutoFit/>
          </a:bodyPr>
          <a:lstStyle/>
          <a:p>
            <a:r>
              <a:rPr lang="en-US" sz="600" dirty="0"/>
              <a:t>Data Source: TexasWages, Texas Workforce Commission. Retrieved 3/8/2024.</a:t>
            </a:r>
            <a:endParaRPr lang="en-US" sz="600" i="1" dirty="0">
              <a:latin typeface="Calibri" panose="020F0502020204030204" pitchFamily="34" charset="0"/>
              <a:ea typeface="Open Sans ExtraBold" panose="020B0606030504020204" pitchFamily="34" charset="0"/>
              <a:cs typeface="Calibri" panose="020F0502020204030204" pitchFamily="34" charset="0"/>
            </a:endParaRPr>
          </a:p>
        </p:txBody>
      </p:sp>
      <p:pic>
        <p:nvPicPr>
          <p:cNvPr id="16" name="Picture 15" descr="QR Code">
            <a:extLst>
              <a:ext uri="{FF2B5EF4-FFF2-40B4-BE49-F238E27FC236}">
                <a16:creationId xmlns:a16="http://schemas.microsoft.com/office/drawing/2014/main" id="{8926A809-ABDF-FF40-A435-DC8410B1D0CB}"/>
              </a:ext>
              <a:ext uri="{C183D7F6-B498-43B3-948B-1728B52AA6E4}">
                <adec:decorative xmlns:adec="http://schemas.microsoft.com/office/drawing/2017/decorative" val="0"/>
              </a:ext>
            </a:extLst>
          </p:cNvPr>
          <p:cNvPicPr>
            <a:picLocks noChangeAspect="1"/>
          </p:cNvPicPr>
          <p:nvPr/>
        </p:nvPicPr>
        <p:blipFill rotWithShape="1">
          <a:blip r:embed="rId8"/>
          <a:srcRect l="17732" t="15455" r="19492" b="21306"/>
          <a:stretch/>
        </p:blipFill>
        <p:spPr>
          <a:xfrm>
            <a:off x="4741638" y="9531606"/>
            <a:ext cx="481081" cy="484632"/>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83958"/>
            <a:ext cx="2205504"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4D9E39F2-816C-0A4F-BEDB-BBAD56D8F3F5}"/>
              </a:ext>
              <a:ext uri="{C183D7F6-B498-43B3-948B-1728B52AA6E4}">
                <adec:decorative xmlns:adec="http://schemas.microsoft.com/office/drawing/2017/decorative" val="1"/>
              </a:ext>
            </a:extLst>
          </p:cNvPr>
          <p:cNvGrpSpPr/>
          <p:nvPr/>
        </p:nvGrpSpPr>
        <p:grpSpPr>
          <a:xfrm>
            <a:off x="4678180" y="2347139"/>
            <a:ext cx="3100150" cy="761275"/>
            <a:chOff x="254425" y="667475"/>
            <a:chExt cx="3100150" cy="761275"/>
          </a:xfrm>
        </p:grpSpPr>
        <p:pic>
          <p:nvPicPr>
            <p:cNvPr id="51" name="Google Shape;357;p9">
              <a:extLst>
                <a:ext uri="{FF2B5EF4-FFF2-40B4-BE49-F238E27FC236}">
                  <a16:creationId xmlns:a16="http://schemas.microsoft.com/office/drawing/2014/main" id="{B74F366B-D21B-1A4E-A444-B082DBE8992F}"/>
                </a:ext>
                <a:ext uri="{C183D7F6-B498-43B3-948B-1728B52AA6E4}">
                  <adec:decorative xmlns:adec="http://schemas.microsoft.com/office/drawing/2017/decorative" val="1"/>
                </a:ext>
              </a:extLst>
            </p:cNvPr>
            <p:cNvPicPr preferRelativeResize="0"/>
            <p:nvPr/>
          </p:nvPicPr>
          <p:blipFill rotWithShape="1">
            <a:blip r:embed="rId10">
              <a:alphaModFix/>
            </a:blip>
            <a:srcRect l="45702" t="11023" r="27988" b="59126"/>
            <a:stretch/>
          </p:blipFill>
          <p:spPr>
            <a:xfrm>
              <a:off x="254425" y="667487"/>
              <a:ext cx="1043700" cy="761250"/>
            </a:xfrm>
            <a:prstGeom prst="rect">
              <a:avLst/>
            </a:prstGeom>
            <a:noFill/>
            <a:ln>
              <a:noFill/>
            </a:ln>
          </p:spPr>
        </p:pic>
        <p:pic>
          <p:nvPicPr>
            <p:cNvPr id="52" name="Google Shape;359;p9">
              <a:extLst>
                <a:ext uri="{FF2B5EF4-FFF2-40B4-BE49-F238E27FC236}">
                  <a16:creationId xmlns:a16="http://schemas.microsoft.com/office/drawing/2014/main" id="{4E627DCF-9A14-1C40-9597-55F60746E136}"/>
                </a:ext>
                <a:ext uri="{C183D7F6-B498-43B3-948B-1728B52AA6E4}">
                  <adec:decorative xmlns:adec="http://schemas.microsoft.com/office/drawing/2017/decorative" val="1"/>
                </a:ext>
              </a:extLst>
            </p:cNvPr>
            <p:cNvPicPr preferRelativeResize="0"/>
            <p:nvPr/>
          </p:nvPicPr>
          <p:blipFill rotWithShape="1">
            <a:blip r:embed="rId10">
              <a:alphaModFix/>
            </a:blip>
            <a:srcRect l="54367" t="45294" r="15418" b="20424"/>
            <a:stretch/>
          </p:blipFill>
          <p:spPr>
            <a:xfrm>
              <a:off x="2356775" y="667475"/>
              <a:ext cx="997800" cy="761275"/>
            </a:xfrm>
            <a:prstGeom prst="rect">
              <a:avLst/>
            </a:prstGeom>
            <a:noFill/>
            <a:ln>
              <a:noFill/>
            </a:ln>
          </p:spPr>
        </p:pic>
        <p:pic>
          <p:nvPicPr>
            <p:cNvPr id="53" name="Google Shape;360;p9">
              <a:extLst>
                <a:ext uri="{FF2B5EF4-FFF2-40B4-BE49-F238E27FC236}">
                  <a16:creationId xmlns:a16="http://schemas.microsoft.com/office/drawing/2014/main" id="{89EFE707-09D6-194A-BA87-3972F401F602}"/>
                </a:ext>
                <a:ext uri="{C183D7F6-B498-43B3-948B-1728B52AA6E4}">
                  <adec:decorative xmlns:adec="http://schemas.microsoft.com/office/drawing/2017/decorative" val="1"/>
                </a:ext>
              </a:extLst>
            </p:cNvPr>
            <p:cNvPicPr preferRelativeResize="0"/>
            <p:nvPr/>
          </p:nvPicPr>
          <p:blipFill rotWithShape="1">
            <a:blip r:embed="rId10">
              <a:alphaModFix/>
            </a:blip>
            <a:srcRect l="13795" t="11508" r="59953" b="58707"/>
            <a:stretch/>
          </p:blipFill>
          <p:spPr>
            <a:xfrm>
              <a:off x="1294162" y="667475"/>
              <a:ext cx="1094275" cy="761275"/>
            </a:xfrm>
            <a:prstGeom prst="rect">
              <a:avLst/>
            </a:prstGeom>
            <a:noFill/>
            <a:ln>
              <a:noFill/>
            </a:ln>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Digital Communications</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60" name="TextBox 59">
            <a:extLst>
              <a:ext uri="{FF2B5EF4-FFF2-40B4-BE49-F238E27FC236}">
                <a16:creationId xmlns:a16="http://schemas.microsoft.com/office/drawing/2014/main" id="{95447A39-EEF0-A1A6-E17F-4F2B3DE53E6D}"/>
              </a:ext>
            </a:extLst>
          </p:cNvPr>
          <p:cNvSpPr txBox="1"/>
          <p:nvPr/>
        </p:nvSpPr>
        <p:spPr>
          <a:xfrm>
            <a:off x="1421436" y="202153"/>
            <a:ext cx="6392254" cy="369332"/>
          </a:xfrm>
          <a:prstGeom prst="rect">
            <a:avLst/>
          </a:prstGeom>
          <a:noFill/>
        </p:spPr>
        <p:txBody>
          <a:bodyPr wrap="square" lIns="91440" tIns="45720" rIns="91440" bIns="45720" rtlCol="0" anchor="t">
            <a:spAutoFit/>
          </a:bodyPr>
          <a:lstStyle/>
          <a:p>
            <a:pPr>
              <a:spcAft>
                <a:spcPts val="300"/>
              </a:spcAft>
              <a:defRPr/>
            </a:pPr>
            <a:r>
              <a:rPr lang="en-US" sz="1750" b="1" dirty="0">
                <a:solidFill>
                  <a:schemeClr val="accent1"/>
                </a:solidFill>
                <a:latin typeface="Calibri"/>
                <a:ea typeface="Open Sans Condensed Condensed" pitchFamily="2" charset="0"/>
                <a:cs typeface="Calibri"/>
              </a:rPr>
              <a:t>Arts, Audio Visual Technology, and Communication Career Cluster</a:t>
            </a:r>
          </a:p>
        </p:txBody>
      </p:sp>
      <p:sp>
        <p:nvSpPr>
          <p:cNvPr id="61" name="TextBox 60">
            <a:extLst>
              <a:ext uri="{FF2B5EF4-FFF2-40B4-BE49-F238E27FC236}">
                <a16:creationId xmlns:a16="http://schemas.microsoft.com/office/drawing/2014/main" id="{6841FCE8-4C6D-FFAB-5934-85F4CA785FFC}"/>
              </a:ext>
            </a:extLst>
          </p:cNvPr>
          <p:cNvSpPr txBox="1"/>
          <p:nvPr/>
        </p:nvSpPr>
        <p:spPr>
          <a:xfrm>
            <a:off x="1391456" y="547615"/>
            <a:ext cx="6392254"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Digital Communications</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58426" y="110114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06685" y="2060077"/>
            <a:ext cx="1126254" cy="411242"/>
          </a:xfrm>
          <a:prstGeom prst="round2Diag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50407" y="2111830"/>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4769835"/>
              </p:ext>
            </p:extLst>
          </p:nvPr>
        </p:nvGraphicFramePr>
        <p:xfrm>
          <a:off x="825887" y="1743146"/>
          <a:ext cx="6437376" cy="107595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1943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Arts, Audio/Video Technology, and Communications</a:t>
                      </a:r>
                      <a:r>
                        <a:rPr kumimoji="0" lang="en-US" sz="1100" b="1" i="0"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a:t>
                      </a:r>
                      <a:endPar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endParaRP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13008200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dirty="0">
                          <a:solidFill>
                            <a:schemeClr val="tx1"/>
                          </a:solidFill>
                        </a:rPr>
                        <a:t>Recommended Prerequisites:</a:t>
                      </a:r>
                      <a:r>
                        <a:rPr lang="en-US" sz="900" b="0" dirty="0">
                          <a:solidFill>
                            <a:schemeClr val="tx1"/>
                          </a:solidFill>
                        </a:rPr>
                        <a:t> None</a:t>
                      </a:r>
                      <a:r>
                        <a:rPr lang="en-US" sz="900" b="1" dirty="0">
                          <a:solidFill>
                            <a:schemeClr val="tx1"/>
                          </a:solidFill>
                        </a:rPr>
                        <a:t> </a:t>
                      </a:r>
                      <a:r>
                        <a:rPr lang="en-US" sz="900" b="1" dirty="0">
                          <a:solidFill>
                            <a:schemeClr val="accent1"/>
                          </a:solidFill>
                        </a:rPr>
                        <a:t>Recommended Corequisites:</a:t>
                      </a:r>
                      <a:r>
                        <a:rPr lang="en-US" sz="900" dirty="0">
                          <a:solidFill>
                            <a:schemeClr val="accent1"/>
                          </a:solidFill>
                        </a:rPr>
                        <a:t> 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6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213068"/>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24790" y="3599283"/>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61566" y="3594758"/>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8489082"/>
              </p:ext>
            </p:extLst>
          </p:nvPr>
        </p:nvGraphicFramePr>
        <p:xfrm>
          <a:off x="825887" y="3241777"/>
          <a:ext cx="6437376" cy="188368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Audio/Video Production I</a:t>
                      </a: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13008500  (1 credit)</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dirty="0">
                          <a:solidFill>
                            <a:schemeClr val="tx1"/>
                          </a:solidFill>
                        </a:rPr>
                        <a:t>Recommended Prerequisites:</a:t>
                      </a:r>
                      <a:r>
                        <a:rPr lang="en-US" sz="900" b="0" dirty="0">
                          <a:solidFill>
                            <a:schemeClr val="tx1"/>
                          </a:solidFill>
                        </a:rPr>
                        <a:t> Principles of AAVTC</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dirty="0">
                          <a:solidFill>
                            <a:schemeClr val="accent1"/>
                          </a:solidFill>
                        </a:rPr>
                        <a:t>Recommended Corequisites:</a:t>
                      </a:r>
                      <a:r>
                        <a:rPr lang="en-US" sz="900" dirty="0">
                          <a:solidFill>
                            <a:schemeClr val="accent1"/>
                          </a:solidFill>
                        </a:rPr>
                        <a:t> 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6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Audio/Video Production I + Audio/Video Production I Lab</a:t>
                      </a: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13008510  (2 credits)</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a:t>
                      </a:r>
                      <a:r>
                        <a:rPr lang="en-US" sz="900" b="0"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dirty="0">
                          <a:solidFill>
                            <a:schemeClr val="tx1"/>
                          </a:solidFill>
                        </a:rPr>
                        <a:t>Recommended Prerequisites:</a:t>
                      </a:r>
                      <a:r>
                        <a:rPr lang="en-US" sz="900" b="0" dirty="0">
                          <a:solidFill>
                            <a:schemeClr val="tx1"/>
                          </a:solidFill>
                        </a:rPr>
                        <a:t> Principles of AAVTC or Digital Media</a:t>
                      </a:r>
                      <a:r>
                        <a:rPr lang="en-US" sz="900" b="1" dirty="0">
                          <a:solidFill>
                            <a:schemeClr val="tx1"/>
                          </a:solidFill>
                        </a:rPr>
                        <a:t>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dirty="0">
                          <a:solidFill>
                            <a:schemeClr val="accent1"/>
                          </a:solidFill>
                        </a:rPr>
                        <a:t>Recommended Corequisites:</a:t>
                      </a:r>
                      <a:r>
                        <a:rPr lang="en-US" sz="900" dirty="0">
                          <a:solidFill>
                            <a:schemeClr val="accent1"/>
                          </a:solidFill>
                        </a:rPr>
                        <a:t>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6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674887" y="8974721"/>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a:ea typeface="Open Sans Light"/>
                <a:cs typeface="Calibri"/>
                <a:sym typeface="Calibri"/>
              </a:rPr>
              <a:t>For additional information on the </a:t>
            </a:r>
            <a:r>
              <a:rPr lang="en-US" sz="900" b="1" dirty="0">
                <a:solidFill>
                  <a:schemeClr val="accent1"/>
                </a:solidFill>
                <a:latin typeface="Calibri"/>
                <a:ea typeface="Open Sans ExtraBold"/>
                <a:cs typeface="Calibri"/>
                <a:sym typeface="Calibri"/>
              </a:rPr>
              <a:t>Arts, Audio Visual Technology and Communication</a:t>
            </a:r>
            <a:r>
              <a:rPr lang="en-US" sz="900" dirty="0">
                <a:solidFill>
                  <a:schemeClr val="accent1"/>
                </a:solidFill>
                <a:latin typeface="Calibri"/>
                <a:ea typeface="Open Sans ExtraBold"/>
                <a:cs typeface="Calibri"/>
                <a:sym typeface="Calibri"/>
              </a:rPr>
              <a:t> </a:t>
            </a:r>
            <a:r>
              <a:rPr kumimoji="0" lang="en-US" sz="900" i="0" u="none" strike="noStrike" kern="1200" cap="none" spc="0" normalizeH="0" baseline="0" noProof="0" dirty="0">
                <a:ln>
                  <a:noFill/>
                </a:ln>
                <a:solidFill>
                  <a:schemeClr val="accent1"/>
                </a:solidFill>
                <a:effectLst/>
                <a:uLnTx/>
                <a:uFillTx/>
                <a:latin typeface="Calibri"/>
                <a:ea typeface="Open Sans ExtraBold"/>
                <a:cs typeface="Calibri"/>
                <a:sym typeface="Calibri"/>
              </a:rPr>
              <a:t>career cluster</a:t>
            </a:r>
            <a:r>
              <a:rPr kumimoji="0" lang="en-US" sz="900" i="0" u="none" strike="noStrike" kern="1200" cap="none" spc="0" normalizeH="0" baseline="0" noProof="0" dirty="0">
                <a:ln>
                  <a:noFill/>
                </a:ln>
                <a:solidFill>
                  <a:schemeClr val="accent1"/>
                </a:solidFill>
                <a:effectLst/>
                <a:uLnTx/>
                <a:uFillTx/>
                <a:latin typeface="Calibri"/>
                <a:ea typeface="Open Sans Light"/>
                <a:cs typeface="Calibri"/>
                <a:sym typeface="Calibri"/>
              </a:rPr>
              <a:t>,</a:t>
            </a:r>
            <a:r>
              <a:rPr kumimoji="0" lang="en-US" sz="900" b="0" i="0" u="none" strike="noStrike" kern="1200" cap="none" spc="0" normalizeH="0" baseline="0" noProof="0" dirty="0">
                <a:ln>
                  <a:noFill/>
                </a:ln>
                <a:solidFill>
                  <a:schemeClr val="accent1"/>
                </a:solidFill>
                <a:effectLst/>
                <a:uLnTx/>
                <a:uFillTx/>
                <a:latin typeface="Calibri"/>
                <a:ea typeface="Open Sans Light"/>
                <a:cs typeface="Calibri"/>
                <a:sym typeface="Calibri"/>
              </a:rPr>
              <a:t> </a:t>
            </a:r>
            <a:br>
              <a:rPr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rPr>
            </a:br>
            <a:r>
              <a:rPr kumimoji="0" lang="en-US" sz="900" b="0" i="0" u="none" strike="noStrike" kern="1200" cap="none" spc="0" normalizeH="0" baseline="0" noProof="0" dirty="0">
                <a:ln>
                  <a:noFill/>
                </a:ln>
                <a:solidFill>
                  <a:schemeClr val="accent1"/>
                </a:solidFill>
                <a:effectLst/>
                <a:uLnTx/>
                <a:uFillTx/>
                <a:latin typeface="Calibri"/>
                <a:ea typeface="Open Sans Light"/>
                <a:cs typeface="Calibri"/>
                <a:sym typeface="Calibri"/>
              </a:rPr>
              <a:t>contact </a:t>
            </a:r>
            <a:r>
              <a:rPr lang="en-US" sz="900" u="sng" dirty="0">
                <a:solidFill>
                  <a:schemeClr val="accent1"/>
                </a:solidFill>
                <a:latin typeface="Calibri"/>
                <a:ea typeface="Open Sans Light"/>
                <a:cs typeface="Calibri"/>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a:ea typeface="Open Sans Light"/>
                <a:cs typeface="Calibri"/>
                <a:sym typeface="Calibri"/>
              </a:rPr>
              <a:t> or visit </a:t>
            </a:r>
            <a:r>
              <a:rPr kumimoji="0" lang="en-US" sz="900" b="0" i="0" u="sng" strike="noStrike" kern="1200" cap="none" spc="0" normalizeH="0" baseline="0" noProof="0" dirty="0">
                <a:ln>
                  <a:noFill/>
                </a:ln>
                <a:solidFill>
                  <a:schemeClr val="accent1"/>
                </a:solidFill>
                <a:effectLst/>
                <a:uLnTx/>
                <a:uFillTx/>
                <a:latin typeface="Calibri"/>
                <a:ea typeface="Open Sans Light"/>
                <a:cs typeface="Calibri"/>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a:ea typeface="Open Sans Light"/>
                <a:cs typeface="Calibri"/>
                <a:sym typeface="Calibri"/>
              </a:rPr>
              <a:t> </a:t>
            </a:r>
            <a:endParaRPr kumimoji="0" sz="900" b="0" i="0" u="none" strike="noStrike" kern="1200" cap="none" spc="0" normalizeH="0" baseline="0" noProof="0" dirty="0">
              <a:ln>
                <a:noFill/>
              </a:ln>
              <a:solidFill>
                <a:schemeClr val="accent1"/>
              </a:solidFill>
              <a:effectLst/>
              <a:uLnTx/>
              <a:uFillTx/>
              <a:latin typeface="Calibri"/>
              <a:ea typeface="Open Sans Light"/>
              <a:cs typeface="Calibri"/>
              <a:sym typeface="Calibri"/>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Digital Communications</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CEC9E1D2-367E-E74B-832D-36810CA0E95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20730" y="2238295"/>
            <a:ext cx="438912" cy="438912"/>
          </a:xfrm>
          <a:prstGeom prst="rect">
            <a:avLst/>
          </a:prstGeom>
        </p:spPr>
      </p:pic>
      <p:pic>
        <p:nvPicPr>
          <p:cNvPr id="40" name="Picture 39">
            <a:extLst>
              <a:ext uri="{FF2B5EF4-FFF2-40B4-BE49-F238E27FC236}">
                <a16:creationId xmlns:a16="http://schemas.microsoft.com/office/drawing/2014/main" id="{E3794D16-BF5A-3E42-BDC8-AA09CD2A23C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20730" y="3679827"/>
            <a:ext cx="438912" cy="438912"/>
          </a:xfrm>
          <a:prstGeom prst="rect">
            <a:avLst/>
          </a:prstGeom>
        </p:spPr>
      </p:pic>
      <p:pic>
        <p:nvPicPr>
          <p:cNvPr id="42" name="Picture 41">
            <a:extLst>
              <a:ext uri="{FF2B5EF4-FFF2-40B4-BE49-F238E27FC236}">
                <a16:creationId xmlns:a16="http://schemas.microsoft.com/office/drawing/2014/main" id="{C756CCDF-3153-DC40-94E9-0592EEB837F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05266" y="4517436"/>
            <a:ext cx="438912" cy="438912"/>
          </a:xfrm>
          <a:prstGeom prst="rect">
            <a:avLst/>
          </a:prstGeom>
        </p:spPr>
      </p:pic>
      <p:graphicFrame>
        <p:nvGraphicFramePr>
          <p:cNvPr id="5" name="Table 4">
            <a:extLst>
              <a:ext uri="{FF2B5EF4-FFF2-40B4-BE49-F238E27FC236}">
                <a16:creationId xmlns:a16="http://schemas.microsoft.com/office/drawing/2014/main" id="{7D1B6452-0B11-B99C-753D-EEEBA6672A8D}"/>
              </a:ext>
            </a:extLst>
          </p:cNvPr>
          <p:cNvGraphicFramePr>
            <a:graphicFrameLocks noGrp="1"/>
          </p:cNvGraphicFramePr>
          <p:nvPr>
            <p:extLst>
              <p:ext uri="{D42A27DB-BD31-4B8C-83A1-F6EECF244321}">
                <p14:modId xmlns:p14="http://schemas.microsoft.com/office/powerpoint/2010/main" val="273311844"/>
              </p:ext>
            </p:extLst>
          </p:nvPr>
        </p:nvGraphicFramePr>
        <p:xfrm>
          <a:off x="825887" y="5598540"/>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1880365821"/>
                    </a:ext>
                  </a:extLst>
                </a:gridCol>
                <a:gridCol w="73152">
                  <a:extLst>
                    <a:ext uri="{9D8B030D-6E8A-4147-A177-3AD203B41FA5}">
                      <a16:colId xmlns:a16="http://schemas.microsoft.com/office/drawing/2014/main" val="1681297618"/>
                    </a:ext>
                  </a:extLst>
                </a:gridCol>
                <a:gridCol w="2075688">
                  <a:extLst>
                    <a:ext uri="{9D8B030D-6E8A-4147-A177-3AD203B41FA5}">
                      <a16:colId xmlns:a16="http://schemas.microsoft.com/office/drawing/2014/main" val="1418421242"/>
                    </a:ext>
                  </a:extLst>
                </a:gridCol>
                <a:gridCol w="2596896">
                  <a:extLst>
                    <a:ext uri="{9D8B030D-6E8A-4147-A177-3AD203B41FA5}">
                      <a16:colId xmlns:a16="http://schemas.microsoft.com/office/drawing/2014/main" val="4242545245"/>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3015135221"/>
                  </a:ext>
                </a:extLst>
              </a:tr>
              <a:tr h="0">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Audio/Video Production II</a:t>
                      </a: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13008600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sym typeface="Calibri"/>
                        </a:rPr>
                        <a:t>Audio/Video Production I</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dirty="0">
                          <a:solidFill>
                            <a:schemeClr val="tx1"/>
                          </a:solidFill>
                        </a:rPr>
                        <a:t>Recommended Prerequisites:</a:t>
                      </a:r>
                      <a:r>
                        <a:rPr lang="en-US" sz="900" b="0" dirty="0">
                          <a:solidFill>
                            <a:schemeClr val="tx1"/>
                          </a:solidFill>
                        </a:rPr>
                        <a:t> None</a:t>
                      </a:r>
                      <a:endParaRPr lang="en-US" sz="900" b="1" dirty="0">
                        <a:solidFill>
                          <a:schemeClr val="tx1"/>
                        </a:solidFill>
                      </a:endParaRP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dirty="0">
                          <a:solidFill>
                            <a:schemeClr val="accent1"/>
                          </a:solidFill>
                        </a:rPr>
                        <a:t>Recommended Corequisites:</a:t>
                      </a:r>
                      <a:r>
                        <a:rPr lang="en-US" sz="900" dirty="0">
                          <a:solidFill>
                            <a:schemeClr val="accent1"/>
                          </a:solidFill>
                        </a:rPr>
                        <a:t> 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09082"/>
                  </a:ext>
                </a:extLst>
              </a:tr>
            </a:tbl>
          </a:graphicData>
        </a:graphic>
      </p:graphicFrame>
      <p:sp>
        <p:nvSpPr>
          <p:cNvPr id="9" name="Round Diagonal Corner Rectangle 3">
            <a:extLst>
              <a:ext uri="{FF2B5EF4-FFF2-40B4-BE49-F238E27FC236}">
                <a16:creationId xmlns:a16="http://schemas.microsoft.com/office/drawing/2014/main" id="{AA2D852C-59BF-F9AE-50DC-FF3A3A060D7E}"/>
              </a:ext>
              <a:ext uri="{C183D7F6-B498-43B3-948B-1728B52AA6E4}">
                <adec:decorative xmlns:adec="http://schemas.microsoft.com/office/drawing/2017/decorative" val="1"/>
              </a:ext>
            </a:extLst>
          </p:cNvPr>
          <p:cNvSpPr/>
          <p:nvPr/>
        </p:nvSpPr>
        <p:spPr>
          <a:xfrm rot="16200000">
            <a:off x="-66091" y="5956046"/>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0" name="Google Shape;187;p2">
            <a:extLst>
              <a:ext uri="{FF2B5EF4-FFF2-40B4-BE49-F238E27FC236}">
                <a16:creationId xmlns:a16="http://schemas.microsoft.com/office/drawing/2014/main" id="{AF1620D9-C5BF-2E73-2B3B-3B4F7510652C}"/>
              </a:ext>
            </a:extLst>
          </p:cNvPr>
          <p:cNvSpPr txBox="1"/>
          <p:nvPr/>
        </p:nvSpPr>
        <p:spPr>
          <a:xfrm rot="16200000">
            <a:off x="-9813" y="6065515"/>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11" name="Google Shape;188;p2">
            <a:extLst>
              <a:ext uri="{FF2B5EF4-FFF2-40B4-BE49-F238E27FC236}">
                <a16:creationId xmlns:a16="http://schemas.microsoft.com/office/drawing/2014/main" id="{F9C75220-16C9-94A7-6BDC-ACB1CEC798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7528084"/>
              </p:ext>
            </p:extLst>
          </p:nvPr>
        </p:nvGraphicFramePr>
        <p:xfrm>
          <a:off x="825887" y="7142061"/>
          <a:ext cx="6437376" cy="136551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0">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u="none" strike="noStrike" cap="none" dirty="0">
                          <a:solidFill>
                            <a:srgbClr val="012169"/>
                          </a:solidFill>
                          <a:latin typeface="Calibri" panose="020F0502020204030204" pitchFamily="34" charset="0"/>
                          <a:ea typeface="Open Sans Light" panose="020B0606030504020204" pitchFamily="34" charset="0"/>
                          <a:cs typeface="Calibri" panose="020F0502020204030204" pitchFamily="34" charset="0"/>
                        </a:rPr>
                        <a:t>Practicum in Audio/Video Production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First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13008700 (2 credits) </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Second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13008710 (2 credits)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
                          <a:schemeClr val="dk1"/>
                        </a:buClr>
                        <a:buSzPts val="1000"/>
                        <a:buFont typeface="Calibri"/>
                        <a:buNone/>
                      </a:pPr>
                      <a:r>
                        <a:rPr lang="en-US" sz="9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850" kern="1200" dirty="0">
                          <a:solidFill>
                            <a:schemeClr val="tx1"/>
                          </a:solidFill>
                          <a:effectLst/>
                          <a:latin typeface="+mn-lt"/>
                          <a:ea typeface="+mn-ea"/>
                          <a:cs typeface="+mn-cs"/>
                        </a:rPr>
                        <a:t>Audio/Video Production II and Audio/Video Production II Lab</a:t>
                      </a:r>
                      <a:endParaRPr lang="en-US" sz="850" b="0" i="0" u="none" strike="noStrike" cap="none" dirty="0">
                        <a:solidFill>
                          <a:schemeClr val="tx1"/>
                        </a:solidFill>
                        <a:latin typeface="+mn-lt"/>
                        <a:ea typeface="Open Sans Light" panose="020B0606030504020204" pitchFamily="34" charset="0"/>
                        <a:cs typeface="Calibri" panose="020F0502020204030204" pitchFamily="34" charset="0"/>
                        <a:sym typeface="Calibri"/>
                      </a:endParaRP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dirty="0">
                          <a:solidFill>
                            <a:schemeClr val="tx1"/>
                          </a:solidFill>
                        </a:rPr>
                        <a:t>Recommended Prerequisites:</a:t>
                      </a:r>
                      <a:r>
                        <a:rPr lang="en-US" sz="900" b="0" dirty="0">
                          <a:solidFill>
                            <a:schemeClr val="tx1"/>
                          </a:solidFill>
                        </a:rPr>
                        <a:t> None</a:t>
                      </a:r>
                      <a:endParaRPr lang="en-US" sz="900" b="1" dirty="0">
                        <a:solidFill>
                          <a:schemeClr val="tx1"/>
                        </a:solidFill>
                      </a:endParaRP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dirty="0">
                          <a:solidFill>
                            <a:schemeClr val="accent1"/>
                          </a:solidFill>
                        </a:rPr>
                        <a:t>Recommended Corequisites:</a:t>
                      </a:r>
                      <a:r>
                        <a:rPr lang="en-US" sz="900" dirty="0">
                          <a:solidFill>
                            <a:schemeClr val="accent1"/>
                          </a:solidFill>
                        </a:rPr>
                        <a:t> 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6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9151476"/>
                  </a:ext>
                </a:extLst>
              </a:tr>
            </a:tbl>
          </a:graphicData>
        </a:graphic>
      </p:graphicFrame>
      <p:sp>
        <p:nvSpPr>
          <p:cNvPr id="13" name="Round Diagonal Corner Rectangle 3">
            <a:extLst>
              <a:ext uri="{FF2B5EF4-FFF2-40B4-BE49-F238E27FC236}">
                <a16:creationId xmlns:a16="http://schemas.microsoft.com/office/drawing/2014/main" id="{98E83C0E-9E49-ACC5-EFDF-FDA72B52E04F}"/>
              </a:ext>
              <a:ext uri="{C183D7F6-B498-43B3-948B-1728B52AA6E4}">
                <adec:decorative xmlns:adec="http://schemas.microsoft.com/office/drawing/2017/decorative" val="1"/>
              </a:ext>
            </a:extLst>
          </p:cNvPr>
          <p:cNvSpPr/>
          <p:nvPr/>
        </p:nvSpPr>
        <p:spPr>
          <a:xfrm rot="16200000">
            <a:off x="-54932" y="7488911"/>
            <a:ext cx="1126254" cy="411242"/>
          </a:xfrm>
          <a:prstGeom prst="round2DiagRect">
            <a:avLst/>
          </a:prstGeom>
          <a:solidFill>
            <a:srgbClr val="5A6267"/>
          </a:solidFill>
          <a:ln>
            <a:solidFill>
              <a:srgbClr val="5A6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Google Shape;187;p2">
            <a:extLst>
              <a:ext uri="{FF2B5EF4-FFF2-40B4-BE49-F238E27FC236}">
                <a16:creationId xmlns:a16="http://schemas.microsoft.com/office/drawing/2014/main" id="{D0512A79-1F3F-1EF2-6892-18AC2FD0AF1D}"/>
              </a:ext>
            </a:extLst>
          </p:cNvPr>
          <p:cNvSpPr txBox="1"/>
          <p:nvPr/>
        </p:nvSpPr>
        <p:spPr>
          <a:xfrm rot="16200000">
            <a:off x="-9813" y="7548278"/>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48918B68-83DB-263F-4A15-B0C0B7DC942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05266" y="6002914"/>
            <a:ext cx="438912" cy="438912"/>
          </a:xfrm>
          <a:prstGeom prst="rect">
            <a:avLst/>
          </a:prstGeom>
        </p:spPr>
      </p:pic>
      <p:pic>
        <p:nvPicPr>
          <p:cNvPr id="16" name="Picture 15">
            <a:extLst>
              <a:ext uri="{FF2B5EF4-FFF2-40B4-BE49-F238E27FC236}">
                <a16:creationId xmlns:a16="http://schemas.microsoft.com/office/drawing/2014/main" id="{9631FAE6-FF01-65ED-DC70-85261BC004F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20730" y="7856269"/>
            <a:ext cx="438912" cy="438912"/>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Arts AV">
      <a:dk1>
        <a:srgbClr val="000000"/>
      </a:dk1>
      <a:lt1>
        <a:srgbClr val="FFFFFF"/>
      </a:lt1>
      <a:dk2>
        <a:srgbClr val="232C65"/>
      </a:dk2>
      <a:lt2>
        <a:srgbClr val="E7E6E6"/>
      </a:lt2>
      <a:accent1>
        <a:srgbClr val="714180"/>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35F66C6-E56F-F945-AB31-EEB286FD9A3E}" vid="{9ACEF254-1C2F-2947-ACEE-D36C675AD9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6BEB5D-E842-4111-A60F-8BB217E14171}">
  <ds:schemaRefs>
    <ds:schemaRef ds:uri="http://schemas.microsoft.com/sharepoint/v3/contenttype/forms"/>
  </ds:schemaRefs>
</ds:datastoreItem>
</file>

<file path=customXml/itemProps2.xml><?xml version="1.0" encoding="utf-8"?>
<ds:datastoreItem xmlns:ds="http://schemas.openxmlformats.org/officeDocument/2006/customXml" ds:itemID="{57C75647-8DF5-4E6E-A1F2-7C3678835D75}">
  <ds:schemaRefs>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d7be74c8-68b7-49d6-ab11-c29225af66cf"/>
    <ds:schemaRef ds:uri="http://schemas.openxmlformats.org/package/2006/metadata/core-properties"/>
    <ds:schemaRef ds:uri="475af76f-eb63-4387-973b-0ca94df6e649"/>
    <ds:schemaRef ds:uri="http://www.w3.org/XML/1998/namespace"/>
  </ds:schemaRefs>
</ds:datastoreItem>
</file>

<file path=customXml/itemProps3.xml><?xml version="1.0" encoding="utf-8"?>
<ds:datastoreItem xmlns:ds="http://schemas.openxmlformats.org/officeDocument/2006/customXml" ds:itemID="{7D2577FB-8295-429E-B313-A118CCA24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Template-Arts AV</Template>
  <TotalTime>2497</TotalTime>
  <Words>977</Words>
  <Application>Microsoft Office PowerPoint</Application>
  <PresentationFormat>Custom</PresentationFormat>
  <Paragraphs>126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Calibri Light</vt:lpstr>
      <vt:lpstr>Open Sans Semibold</vt:lpstr>
      <vt:lpstr>Calibri</vt:lpstr>
      <vt:lpstr>Arial</vt:lpstr>
      <vt:lpstr>Office Theme</vt:lpstr>
      <vt:lpstr>Statewide Program of Study: Digital Communications — Page 1 </vt:lpstr>
      <vt:lpstr>Statewide Program of Study: Digital Communications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Digital Communications</dc:title>
  <dc:subject/>
  <dc:creator>Texas Education Agency</dc:creator>
  <cp:keywords/>
  <dc:description/>
  <cp:lastModifiedBy>Jeter, Jennifer</cp:lastModifiedBy>
  <cp:revision>331</cp:revision>
  <cp:lastPrinted>2023-10-03T21:31:19Z</cp:lastPrinted>
  <dcterms:created xsi:type="dcterms:W3CDTF">2023-10-24T15:56:16Z</dcterms:created>
  <dcterms:modified xsi:type="dcterms:W3CDTF">2024-12-11T21:16:08Z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