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6"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AEBA5-A61A-0EFB-098D-BE0F7509E0A6}" name="Keyana Miller" initials="KM" userId="b93e15195993540f" providerId="Windows Live"/>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F07E6-33B7-4F2D-A894-DF0C53DA2B16}" v="3" dt="2024-07-11T16:26:39.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8" autoAdjust="0"/>
    <p:restoredTop sz="93662"/>
  </p:normalViewPr>
  <p:slideViewPr>
    <p:cSldViewPr snapToGrid="0" snapToObjects="1">
      <p:cViewPr>
        <p:scale>
          <a:sx n="110" d="100"/>
          <a:sy n="110" d="100"/>
        </p:scale>
        <p:origin x="2604" y="-636"/>
      </p:cViewPr>
      <p:guideLst>
        <p:guide orient="horz" pos="3096"/>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56428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12/11/2024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ea.texas.gov/academics/college-career-and-military-prep/career-and-technical-education/programs-of-study-additional-resources"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rmAutofit fontScale="90000"/>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Masonry —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19" name="TextBox 18">
            <a:extLst>
              <a:ext uri="{FF2B5EF4-FFF2-40B4-BE49-F238E27FC236}">
                <a16:creationId xmlns:a16="http://schemas.microsoft.com/office/drawing/2014/main" id="{581087A5-32D1-7E4C-54F2-52A04462FCAC}"/>
              </a:ext>
            </a:extLst>
          </p:cNvPr>
          <p:cNvSpPr txBox="1"/>
          <p:nvPr/>
        </p:nvSpPr>
        <p:spPr>
          <a:xfrm>
            <a:off x="6846061" y="50463"/>
            <a:ext cx="944708" cy="200055"/>
          </a:xfrm>
          <a:prstGeom prst="rect">
            <a:avLst/>
          </a:prstGeom>
          <a:noFill/>
        </p:spPr>
        <p:txBody>
          <a:bodyPr wrap="square">
            <a:spAutoFit/>
          </a:bodyPr>
          <a:lstStyle/>
          <a:p>
            <a:r>
              <a:rPr lang="en-US" sz="700" i="1" dirty="0"/>
              <a:t>Revised–May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400556" y="154880"/>
            <a:ext cx="6063069" cy="9002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a:p>
            <a:pPr>
              <a:lnSpc>
                <a:spcPts val="1200"/>
              </a:lnSpc>
              <a:defRPr/>
            </a:pPr>
            <a:r>
              <a:rPr lang="en-US" sz="1000" b="0" i="0" u="none" strike="noStrike" dirty="0">
                <a:solidFill>
                  <a:srgbClr val="3863AF"/>
                </a:solidFill>
                <a:effectLst/>
                <a:latin typeface="Calibri" panose="020F0502020204030204" pitchFamily="34" charset="0"/>
              </a:rPr>
              <a:t>The Architecture and Construction career cluster focuses on designing, planning, managing, building, and maintaining the built environment. This career cluster includes occupations ranging from architect, carpenter, and construction manager to electrician, plumber, and heating, air conditioning, and refrigeration technician.</a:t>
            </a:r>
            <a:endParaRPr lang="en-US" sz="900" b="1" i="0" dirty="0">
              <a:solidFill>
                <a:srgbClr val="FFFFFF"/>
              </a:solidFill>
              <a:effectLst/>
            </a:endParaRPr>
          </a:p>
        </p:txBody>
      </p:sp>
      <p:sp>
        <p:nvSpPr>
          <p:cNvPr id="6" name="TextBox 5">
            <a:extLst>
              <a:ext uri="{FF2B5EF4-FFF2-40B4-BE49-F238E27FC236}">
                <a16:creationId xmlns:a16="http://schemas.microsoft.com/office/drawing/2014/main" id="{F67423BB-E84B-A848-912D-92B720E05DCA}"/>
              </a:ext>
            </a:extLst>
          </p:cNvPr>
          <p:cNvSpPr txBox="1"/>
          <p:nvPr/>
        </p:nvSpPr>
        <p:spPr>
          <a:xfrm>
            <a:off x="237064" y="1209405"/>
            <a:ext cx="735753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Masonry</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Masonry program of study focuses on occupational and educational opportunities related to laying and binding materials such as brick, structural tile, concrete block, and other types of substances to construct or repair walls and other structures. The program of study includes raising and uniting iron or steel to form completed structures or structural frameworks and building structures using stone.</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626799" y="2340599"/>
            <a:ext cx="3965520"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BC670147-9ED5-F2C0-256F-C19FC1AF659C}"/>
              </a:ext>
            </a:extLst>
          </p:cNvPr>
          <p:cNvGraphicFramePr>
            <a:graphicFrameLocks noGrp="1"/>
          </p:cNvGraphicFramePr>
          <p:nvPr>
            <p:extLst>
              <p:ext uri="{D42A27DB-BD31-4B8C-83A1-F6EECF244321}">
                <p14:modId xmlns:p14="http://schemas.microsoft.com/office/powerpoint/2010/main" val="1652644938"/>
              </p:ext>
            </p:extLst>
          </p:nvPr>
        </p:nvGraphicFramePr>
        <p:xfrm>
          <a:off x="681988" y="2670399"/>
          <a:ext cx="3831336" cy="1013327"/>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2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Construction</a:t>
                      </a:r>
                      <a:endParaRPr lang="en-US" sz="900" b="0" i="1"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2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Masonry Technology 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2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Masonry Technology 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30466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2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Masonry Technology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302589" y="5770303"/>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3925323245"/>
              </p:ext>
            </p:extLst>
          </p:nvPr>
        </p:nvGraphicFramePr>
        <p:xfrm>
          <a:off x="277639" y="6024087"/>
          <a:ext cx="4196414" cy="236220"/>
        </p:xfrm>
        <a:graphic>
          <a:graphicData uri="http://schemas.openxmlformats.org/drawingml/2006/table">
            <a:tbl>
              <a:tblPr firstRow="1" bandRow="1">
                <a:effectLst/>
                <a:tableStyleId>{5C22544A-7EE6-4342-B048-85BDC9FD1C3A}</a:tableStyleId>
              </a:tblPr>
              <a:tblGrid>
                <a:gridCol w="1148801">
                  <a:extLst>
                    <a:ext uri="{9D8B030D-6E8A-4147-A177-3AD203B41FA5}">
                      <a16:colId xmlns:a16="http://schemas.microsoft.com/office/drawing/2014/main" val="3900548994"/>
                    </a:ext>
                  </a:extLst>
                </a:gridCol>
                <a:gridCol w="3047613">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educational agency</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73755" y="6208769"/>
            <a:ext cx="4811940" cy="461665"/>
          </a:xfrm>
          <a:prstGeom prst="rect">
            <a:avLst/>
          </a:prstGeom>
          <a:noFill/>
        </p:spPr>
        <p:txBody>
          <a:bodyPr wrap="square" rtlCol="0">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78329" y="6573211"/>
            <a:ext cx="42107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1846500660"/>
              </p:ext>
            </p:extLst>
          </p:nvPr>
        </p:nvGraphicFramePr>
        <p:xfrm>
          <a:off x="237064" y="6811884"/>
          <a:ext cx="4210736" cy="1280160"/>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3659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tile and stone setter to learn about applying tile to walls, floors, ceilings, countertops, and roof decks</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pre-apprenticeship in the masonry industry to develop brick-laying or concrete-finishing skills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extLst>
                  <a:ext uri="{0D108BD9-81ED-4DB2-BD59-A6C34878D82A}">
                    <a16:rowId xmlns:a16="http://schemas.microsoft.com/office/drawing/2014/main" val="2479243592"/>
                  </a:ext>
                </a:extLst>
              </a:tr>
              <a:tr h="2651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Interview a mason to understand their day-to-day experience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304704" y="8303216"/>
            <a:ext cx="415612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B55BAC84-6574-B17B-E07A-22D21CEF95E7}"/>
              </a:ext>
            </a:extLst>
          </p:cNvPr>
          <p:cNvSpPr txBox="1"/>
          <p:nvPr/>
        </p:nvSpPr>
        <p:spPr>
          <a:xfrm>
            <a:off x="300880" y="8528907"/>
            <a:ext cx="4156129" cy="793030"/>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27000" marR="0" lvl="0" indent="-12700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Construction Technology Certification Level I</a:t>
            </a:r>
          </a:p>
          <a:p>
            <a:pPr marL="127000" marR="0" lvl="0" indent="-12700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Core</a:t>
            </a:r>
          </a:p>
          <a:p>
            <a:pPr marL="127000" marR="0" lvl="0" indent="-12700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Masonry Level I</a:t>
            </a:r>
          </a:p>
          <a:p>
            <a:pPr marL="127000" marR="0" lvl="0" indent="-12700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Masonry</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a:spLocks/>
          </p:cNvSpPr>
          <p:nvPr/>
        </p:nvSpPr>
        <p:spPr>
          <a:xfrm>
            <a:off x="4675133" y="3154680"/>
            <a:ext cx="3116932" cy="6903722"/>
          </a:xfrm>
          <a:prstGeom prst="rect">
            <a:avLst/>
          </a:prstGeom>
          <a:solidFill>
            <a:srgbClr val="3863A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61071" y="3192010"/>
            <a:ext cx="2952761"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55225" y="3418950"/>
            <a:ext cx="2882825" cy="2880064"/>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Apprenticeships</a:t>
            </a:r>
          </a:p>
          <a:p>
            <a:pPr marL="171450" marR="0" lvl="0" indent="-171450" algn="l" defTabSz="914400" rtl="0" eaLnBrk="1" fontAlgn="auto" latinLnBrk="0" hangingPunct="1">
              <a:spcBef>
                <a:spcPts val="0"/>
              </a:spcBef>
              <a:spcAft>
                <a:spcPts val="0"/>
              </a:spcAft>
              <a:buClr>
                <a:srgbClr val="363534"/>
              </a:buClr>
              <a:buSzTx/>
              <a:buFont typeface="Arial" panose="020B0604020202020204" pitchFamily="34" charset="0"/>
              <a:buChar char="•"/>
              <a:tabLst/>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Bricklayer</a:t>
            </a:r>
          </a:p>
          <a:p>
            <a:pPr marL="171450" marR="0" lvl="0" indent="-171450" algn="l" defTabSz="914400" rtl="0" eaLnBrk="1" fontAlgn="auto" latinLnBrk="0" hangingPunct="1">
              <a:spcBef>
                <a:spcPts val="0"/>
              </a:spcBef>
              <a:spcAft>
                <a:spcPts val="0"/>
              </a:spcAft>
              <a:buClr>
                <a:srgbClr val="363534"/>
              </a:buClr>
              <a:buSzTx/>
              <a:buFont typeface="Arial" panose="020B0604020202020204" pitchFamily="34" charset="0"/>
              <a:buChar char="•"/>
              <a:tabLst/>
              <a:defRPr/>
            </a:pPr>
            <a:endParaRPr kumimoji="0" lang="en-US" sz="7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Management</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Engineering Technology</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Building/Construction Site Management</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Building/Property Maintenance</a:t>
            </a:r>
          </a:p>
          <a:p>
            <a:pPr lvl="0">
              <a:buClr>
                <a:srgbClr val="363534"/>
              </a:buClr>
              <a:buSzPts val="800"/>
              <a:defRPr/>
            </a:pPr>
            <a:endParaRPr lang="en-US" sz="7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buClr>
                <a:srgbClr val="363534"/>
              </a:buClr>
              <a:buSzPts val="800"/>
              <a:defRPr/>
            </a:pPr>
            <a:r>
              <a:rPr lang="en-US" sz="900" b="1"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Bachelor’s Degrees</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Engineering Technology</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Management</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Masonry</a:t>
            </a: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Construction </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Site Management</a:t>
            </a:r>
          </a:p>
          <a:p>
            <a:pPr lvl="0">
              <a:buClr>
                <a:srgbClr val="363534"/>
              </a:buClr>
              <a:buSzPts val="800"/>
              <a:defRPr/>
            </a:pPr>
            <a:endParaRPr lang="en-US" sz="7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buClr>
                <a:srgbClr val="363534"/>
              </a:buClr>
              <a:buSzPts val="800"/>
              <a:defRPr/>
            </a:pPr>
            <a:r>
              <a:rPr lang="en-US" sz="900" b="1"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Master’s, Doctoral, and Professional Degrees</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Engineering Technology</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Engineerin</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a:t>
            </a: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Management</a:t>
            </a:r>
          </a:p>
          <a:p>
            <a:pPr marL="171450" lvl="0" indent="-171450">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Project Management</a:t>
            </a:r>
            <a:endParaRPr lang="en-US" sz="700" dirty="0">
              <a:solidFill>
                <a:srgbClr val="4472C4"/>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buClr>
                <a:srgbClr val="363534"/>
              </a:buClr>
              <a:buSzPct val="100000"/>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179964" y="6128023"/>
            <a:ext cx="232381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a:spLocks/>
          </p:cNvSpPr>
          <p:nvPr/>
        </p:nvSpPr>
        <p:spPr>
          <a:xfrm>
            <a:off x="5269490" y="6371502"/>
            <a:ext cx="1901952" cy="87907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235601" y="6406554"/>
            <a:ext cx="1598990" cy="280319"/>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Tile and Stone Setters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243562" y="6595416"/>
            <a:ext cx="1610108" cy="617990"/>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37,745</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462</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 </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2</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a:spLocks/>
          </p:cNvSpPr>
          <p:nvPr/>
        </p:nvSpPr>
        <p:spPr>
          <a:xfrm>
            <a:off x="5269490" y="7408434"/>
            <a:ext cx="1901952" cy="87782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296245" y="7455205"/>
            <a:ext cx="1992675" cy="223489"/>
          </a:xfrm>
          <a:prstGeom prst="rect">
            <a:avLst/>
          </a:prstGeom>
          <a:noFill/>
        </p:spPr>
        <p:txBody>
          <a:bodyPr wrap="square" lIns="45720" rIns="45720" rtlCol="0">
            <a:noAutofit/>
          </a:bodyPr>
          <a:lstStyle/>
          <a:p>
            <a:pPr lvl="0" defTabSz="1341150">
              <a:buClr>
                <a:prstClr val="black"/>
              </a:buClr>
              <a:buSzPts val="800"/>
              <a:defRPr/>
            </a:pPr>
            <a:r>
              <a:rPr lang="en-US" sz="1100" b="1" i="1" dirty="0" err="1">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Brickmasons</a:t>
            </a: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 and </a:t>
            </a:r>
            <a:r>
              <a:rPr lang="en-US" sz="1100" b="1" i="1" dirty="0" err="1">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Blockmasons</a:t>
            </a:r>
            <a:endPar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248323" y="7670286"/>
            <a:ext cx="1488511" cy="633343"/>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itchFamily="2" charset="0"/>
                <a:cs typeface="Calibri" panose="020F0502020204030204" pitchFamily="34" charset="0"/>
              </a:rPr>
              <a:t>52,578 </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rPr>
              <a:t>Annual Openings: 577</a:t>
            </a:r>
            <a:endParaRPr lang="en-US" sz="1000" dirty="0">
              <a:solidFill>
                <a:prstClr val="black"/>
              </a:solidFill>
              <a:latin typeface="Calibri" panose="020F0502020204030204" pitchFamily="34" charset="0"/>
              <a:ea typeface="Open Sans Light" pitchFamily="2"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Growth: 7%</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a:spLocks/>
          </p:cNvSpPr>
          <p:nvPr/>
        </p:nvSpPr>
        <p:spPr>
          <a:xfrm>
            <a:off x="5269490" y="8444113"/>
            <a:ext cx="1901952" cy="87782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243563" y="8510426"/>
            <a:ext cx="1737955"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Construction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242772" y="8689605"/>
            <a:ext cx="1629094"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95,072</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6,325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44471" y="9592865"/>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Masonry program of study will fulfill requirements of the Business and Industry endorsement.</a:t>
            </a:r>
          </a:p>
        </p:txBody>
      </p:sp>
      <p:sp>
        <p:nvSpPr>
          <p:cNvPr id="13" name="TextBox 12">
            <a:extLst>
              <a:ext uri="{FF2B5EF4-FFF2-40B4-BE49-F238E27FC236}">
                <a16:creationId xmlns:a16="http://schemas.microsoft.com/office/drawing/2014/main" id="{4B44019D-80EC-0CFF-8CDC-DF023502DC17}"/>
              </a:ext>
            </a:extLst>
          </p:cNvPr>
          <p:cNvSpPr txBox="1"/>
          <p:nvPr/>
        </p:nvSpPr>
        <p:spPr>
          <a:xfrm>
            <a:off x="4675133" y="9331529"/>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8" name="Picture 17" descr="QR Code">
            <a:extLst>
              <a:ext uri="{FF2B5EF4-FFF2-40B4-BE49-F238E27FC236}">
                <a16:creationId xmlns:a16="http://schemas.microsoft.com/office/drawing/2014/main" id="{C851C065-71E1-7B42-99B6-11983C796FB2}"/>
              </a:ext>
            </a:extLst>
          </p:cNvPr>
          <p:cNvPicPr>
            <a:picLocks noChangeAspect="1"/>
          </p:cNvPicPr>
          <p:nvPr/>
        </p:nvPicPr>
        <p:blipFill rotWithShape="1">
          <a:blip r:embed="rId5"/>
          <a:srcRect l="19196" t="15498" r="19618" b="23648"/>
          <a:stretch/>
        </p:blipFill>
        <p:spPr>
          <a:xfrm>
            <a:off x="4743726" y="9514180"/>
            <a:ext cx="484632" cy="481991"/>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9964" y="9506192"/>
            <a:ext cx="2198009" cy="519886"/>
          </a:xfrm>
          <a:prstGeom prst="rect">
            <a:avLst/>
          </a:prstGeom>
          <a:noFill/>
        </p:spPr>
        <p:txBody>
          <a:bodyPr wrap="square" rtlCol="0">
            <a:spAutoFit/>
          </a:bodyPr>
          <a:lstStyle/>
          <a:p>
            <a:pPr>
              <a:lnSpc>
                <a:spcPct val="108000"/>
              </a:lnSpc>
            </a:pPr>
            <a:r>
              <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latin typeface="Calibri" panose="020F0502020204030204" pitchFamily="34" charset="0"/>
                <a:cs typeface="Calibri" panose="020F0502020204030204" pitchFamily="34" charset="0"/>
                <a:hlinkClick r:id="rId6"/>
              </a:rPr>
              <a:t>https://tea.texas.gov/academics/college-career-and-military-prep/career-and-technical-education/programs-of-study-additional-resources</a:t>
            </a:r>
            <a:endPar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90261" y="3505313"/>
            <a:ext cx="597317" cy="583742"/>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07631" y="2341499"/>
            <a:ext cx="598824" cy="585216"/>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675133" y="6208769"/>
            <a:ext cx="599169" cy="578742"/>
          </a:xfrm>
          <a:prstGeom prst="rect">
            <a:avLst/>
          </a:prstGeom>
        </p:spPr>
      </p:pic>
      <p:pic>
        <p:nvPicPr>
          <p:cNvPr id="36" name="Picture 11">
            <a:extLst>
              <a:ext uri="{FF2B5EF4-FFF2-40B4-BE49-F238E27FC236}">
                <a16:creationId xmlns:a16="http://schemas.microsoft.com/office/drawing/2014/main" id="{5EE48C7F-44ED-4AEE-AB00-3267A52B8FD8}"/>
              </a:ext>
              <a:ext uri="{C183D7F6-B498-43B3-948B-1728B52AA6E4}">
                <adec:decorative xmlns:adec="http://schemas.microsoft.com/office/drawing/2017/decorative" val="1"/>
              </a:ext>
            </a:extLst>
          </p:cNvPr>
          <p:cNvPicPr>
            <a:picLocks noChangeAspect="1"/>
          </p:cNvPicPr>
          <p:nvPr/>
        </p:nvPicPr>
        <p:blipFill rotWithShape="1">
          <a:blip r:embed="rId10"/>
          <a:srcRect l="1268" t="45646" r="65750" b="-1"/>
          <a:stretch/>
        </p:blipFill>
        <p:spPr>
          <a:xfrm>
            <a:off x="4671314" y="2402686"/>
            <a:ext cx="839363" cy="781336"/>
          </a:xfrm>
          <a:prstGeom prst="rect">
            <a:avLst/>
          </a:prstGeom>
          <a:ln>
            <a:noFill/>
          </a:ln>
          <a:effectLst/>
        </p:spPr>
      </p:pic>
      <p:pic>
        <p:nvPicPr>
          <p:cNvPr id="42" name="Picture 11">
            <a:extLst>
              <a:ext uri="{FF2B5EF4-FFF2-40B4-BE49-F238E27FC236}">
                <a16:creationId xmlns:a16="http://schemas.microsoft.com/office/drawing/2014/main" id="{D61336D5-EA0B-4228-6D80-2F0349222A27}"/>
              </a:ext>
              <a:ext uri="{C183D7F6-B498-43B3-948B-1728B52AA6E4}">
                <adec:decorative xmlns:adec="http://schemas.microsoft.com/office/drawing/2017/decorative" val="1"/>
              </a:ext>
            </a:extLst>
          </p:cNvPr>
          <p:cNvPicPr>
            <a:picLocks noChangeAspect="1"/>
          </p:cNvPicPr>
          <p:nvPr/>
        </p:nvPicPr>
        <p:blipFill rotWithShape="1">
          <a:blip r:embed="rId10"/>
          <a:srcRect l="44672" t="60687" r="15904" b="2392"/>
          <a:stretch/>
        </p:blipFill>
        <p:spPr>
          <a:xfrm>
            <a:off x="5507358" y="2399541"/>
            <a:ext cx="1482985" cy="781336"/>
          </a:xfrm>
          <a:prstGeom prst="rect">
            <a:avLst/>
          </a:prstGeom>
          <a:ln>
            <a:noFill/>
          </a:ln>
          <a:effectLst/>
        </p:spPr>
      </p:pic>
      <p:pic>
        <p:nvPicPr>
          <p:cNvPr id="48" name="Picture 11">
            <a:extLst>
              <a:ext uri="{FF2B5EF4-FFF2-40B4-BE49-F238E27FC236}">
                <a16:creationId xmlns:a16="http://schemas.microsoft.com/office/drawing/2014/main" id="{6E276271-5366-39DF-A894-B01AE6442CDC}"/>
              </a:ext>
              <a:ext uri="{C183D7F6-B498-43B3-948B-1728B52AA6E4}">
                <adec:decorative xmlns:adec="http://schemas.microsoft.com/office/drawing/2017/decorative" val="1"/>
              </a:ext>
            </a:extLst>
          </p:cNvPr>
          <p:cNvPicPr>
            <a:picLocks noChangeAspect="1"/>
          </p:cNvPicPr>
          <p:nvPr/>
        </p:nvPicPr>
        <p:blipFill rotWithShape="1">
          <a:blip r:embed="rId10"/>
          <a:srcRect l="62959" t="634" r="6578" b="45011"/>
          <a:stretch/>
        </p:blipFill>
        <p:spPr>
          <a:xfrm>
            <a:off x="6990344" y="2398244"/>
            <a:ext cx="782056" cy="781336"/>
          </a:xfrm>
          <a:prstGeom prst="rect">
            <a:avLst/>
          </a:prstGeom>
          <a:ln>
            <a:noFill/>
          </a:ln>
          <a:effectLst/>
        </p:spPr>
      </p:pic>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Masonry</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13727"/>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80146" y="446057"/>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Masonry</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0" y="1115564"/>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2031" y="2101607"/>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5753" y="2153360"/>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4086426"/>
              </p:ext>
            </p:extLst>
          </p:nvPr>
        </p:nvGraphicFramePr>
        <p:xfrm>
          <a:off x="809289" y="1763155"/>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382877">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Construction*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13004220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22031" y="3740471"/>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78454" y="3838587"/>
            <a:ext cx="1013698" cy="307736"/>
          </a:xfrm>
          <a:prstGeom prst="rect">
            <a:avLst/>
          </a:prstGeom>
          <a:solidFill>
            <a:srgbClr val="3863A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5908851"/>
              </p:ext>
            </p:extLst>
          </p:nvPr>
        </p:nvGraphicFramePr>
        <p:xfrm>
          <a:off x="815639" y="3392880"/>
          <a:ext cx="6437376" cy="110642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08861">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Masonry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13006300  (2 credits)</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Construction</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644743"/>
                  </a:ext>
                </a:extLst>
              </a:tr>
            </a:tbl>
          </a:graphicData>
        </a:graphic>
      </p:graphicFrame>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Masonry</a:t>
            </a:r>
          </a:p>
        </p:txBody>
      </p:sp>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2031" y="5461625"/>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70198" y="5526512"/>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7138610"/>
              </p:ext>
            </p:extLst>
          </p:nvPr>
        </p:nvGraphicFramePr>
        <p:xfrm>
          <a:off x="809289" y="5103153"/>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366581">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Masonry Technology II</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13006400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Masonry Technology l</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30888"/>
                  </a:ext>
                </a:extLst>
              </a:tr>
            </a:tbl>
          </a:graphicData>
        </a:graphic>
      </p:graphicFrame>
      <p:sp>
        <p:nvSpPr>
          <p:cNvPr id="5" name="Round Diagonal Corner Rectangle 30">
            <a:extLst>
              <a:ext uri="{FF2B5EF4-FFF2-40B4-BE49-F238E27FC236}">
                <a16:creationId xmlns:a16="http://schemas.microsoft.com/office/drawing/2014/main" id="{FA0B8254-D2E5-DF86-0DBE-94202119ADB2}"/>
              </a:ext>
              <a:ext uri="{C183D7F6-B498-43B3-948B-1728B52AA6E4}">
                <adec:decorative xmlns:adec="http://schemas.microsoft.com/office/drawing/2017/decorative" val="1"/>
              </a:ext>
            </a:extLst>
          </p:cNvPr>
          <p:cNvSpPr/>
          <p:nvPr/>
        </p:nvSpPr>
        <p:spPr>
          <a:xfrm rot="16200000">
            <a:off x="-122031" y="7231725"/>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0" name="Google Shape;187;p2">
            <a:extLst>
              <a:ext uri="{FF2B5EF4-FFF2-40B4-BE49-F238E27FC236}">
                <a16:creationId xmlns:a16="http://schemas.microsoft.com/office/drawing/2014/main" id="{2569A2ED-F4B4-A656-884B-DA88782AD456}"/>
              </a:ext>
            </a:extLst>
          </p:cNvPr>
          <p:cNvSpPr txBox="1"/>
          <p:nvPr/>
        </p:nvSpPr>
        <p:spPr>
          <a:xfrm rot="16200000">
            <a:off x="-70833" y="7227200"/>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7" name="Google Shape;188;p2">
            <a:extLst>
              <a:ext uri="{FF2B5EF4-FFF2-40B4-BE49-F238E27FC236}">
                <a16:creationId xmlns:a16="http://schemas.microsoft.com/office/drawing/2014/main" id="{4975FB10-AFD8-8855-A2E4-ADCCC77375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5884043"/>
              </p:ext>
            </p:extLst>
          </p:nvPr>
        </p:nvGraphicFramePr>
        <p:xfrm>
          <a:off x="833944" y="6814766"/>
          <a:ext cx="6437376" cy="1386203"/>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57019">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Masonry Technology</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13006450 (2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13006460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Masonry Technology </a:t>
                      </a:r>
                      <a:r>
                        <a:rPr lang="en-US" sz="900" b="0" i="0" u="none" strike="noStrike" cap="none" dirty="0" err="1">
                          <a:latin typeface="Calibri" panose="020F0502020204030204" pitchFamily="34" charset="0"/>
                          <a:ea typeface="Open Sans Light" panose="020B0606030504020204" pitchFamily="34" charset="0"/>
                          <a:cs typeface="Calibri" panose="020F0502020204030204" pitchFamily="34" charset="0"/>
                          <a:sym typeface="Calibri"/>
                        </a:rPr>
                        <a:t>ll</a:t>
                      </a:r>
                      <a:endPar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endParaRP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436016" y="8988158"/>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Construction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9" name="Google Shape;182;p3">
            <a:extLst>
              <a:ext uri="{FF2B5EF4-FFF2-40B4-BE49-F238E27FC236}">
                <a16:creationId xmlns:a16="http://schemas.microsoft.com/office/drawing/2014/main" id="{FEE2E74F-E99E-09B6-995C-7EEDA651FB37}"/>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828936" y="2220768"/>
            <a:ext cx="402105" cy="402105"/>
          </a:xfrm>
          <a:prstGeom prst="rect">
            <a:avLst/>
          </a:prstGeom>
          <a:noFill/>
          <a:ln>
            <a:noFill/>
          </a:ln>
        </p:spPr>
      </p:pic>
      <p:pic>
        <p:nvPicPr>
          <p:cNvPr id="13" name="Google Shape;182;p3">
            <a:extLst>
              <a:ext uri="{FF2B5EF4-FFF2-40B4-BE49-F238E27FC236}">
                <a16:creationId xmlns:a16="http://schemas.microsoft.com/office/drawing/2014/main" id="{C2383FB2-A916-1B89-ED84-97F5ED186F8B}"/>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828936" y="3929057"/>
            <a:ext cx="402105" cy="402105"/>
          </a:xfrm>
          <a:prstGeom prst="rect">
            <a:avLst/>
          </a:prstGeom>
          <a:noFill/>
          <a:ln>
            <a:noFill/>
          </a:ln>
        </p:spPr>
      </p:pic>
      <p:pic>
        <p:nvPicPr>
          <p:cNvPr id="14" name="Google Shape;182;p3">
            <a:extLst>
              <a:ext uri="{FF2B5EF4-FFF2-40B4-BE49-F238E27FC236}">
                <a16:creationId xmlns:a16="http://schemas.microsoft.com/office/drawing/2014/main" id="{BA594350-BAC5-5D02-455F-5ACD02D737CF}"/>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828936" y="5533347"/>
            <a:ext cx="402105" cy="402105"/>
          </a:xfrm>
          <a:prstGeom prst="rect">
            <a:avLst/>
          </a:prstGeom>
          <a:noFill/>
          <a:ln>
            <a:noFill/>
          </a:ln>
        </p:spPr>
      </p:pic>
      <p:pic>
        <p:nvPicPr>
          <p:cNvPr id="40" name="Google Shape;182;p3">
            <a:extLst>
              <a:ext uri="{FF2B5EF4-FFF2-40B4-BE49-F238E27FC236}">
                <a16:creationId xmlns:a16="http://schemas.microsoft.com/office/drawing/2014/main" id="{DC5D0185-9AFA-3F85-1E6E-DD2F18C24EEA}"/>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99125" y="7485812"/>
            <a:ext cx="402105" cy="402105"/>
          </a:xfrm>
          <a:prstGeom prst="rect">
            <a:avLst/>
          </a:prstGeom>
          <a:noFill/>
          <a:ln>
            <a:noFill/>
          </a:ln>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Architecture and Construction Template">
      <a:dk1>
        <a:srgbClr val="000000"/>
      </a:dk1>
      <a:lt1>
        <a:srgbClr val="FFFFFF"/>
      </a:lt1>
      <a:dk2>
        <a:srgbClr val="232C65"/>
      </a:dk2>
      <a:lt2>
        <a:srgbClr val="E7E6E6"/>
      </a:lt2>
      <a:accent1>
        <a:srgbClr val="3864A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B0B306B-C9CB-6A49-B7C5-2CFFAAD1B4FC}" vid="{BDD58366-2A7D-9948-B666-C8356C998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Props1.xml><?xml version="1.0" encoding="utf-8"?>
<ds:datastoreItem xmlns:ds="http://schemas.openxmlformats.org/officeDocument/2006/customXml" ds:itemID="{55769ED7-DB93-404F-B7E0-8BAC081B26D0}">
  <ds:schemaRefs>
    <ds:schemaRef ds:uri="http://schemas.microsoft.com/sharepoint/v3/contenttype/forms"/>
  </ds:schemaRefs>
</ds:datastoreItem>
</file>

<file path=customXml/itemProps2.xml><?xml version="1.0" encoding="utf-8"?>
<ds:datastoreItem xmlns:ds="http://schemas.openxmlformats.org/officeDocument/2006/customXml" ds:itemID="{D14287AC-9EE8-4608-8946-C930686C4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0BE65D-FDCB-409C-A6BB-EDEAFE991E8A}">
  <ds:schemaRefs>
    <ds:schemaRef ds:uri="http://schemas.microsoft.com/office/2006/documentManagement/types"/>
    <ds:schemaRef ds:uri="http://www.w3.org/XML/1998/namespace"/>
    <ds:schemaRef ds:uri="http://schemas.microsoft.com/office/2006/metadata/properties"/>
    <ds:schemaRef ds:uri="http://purl.org/dc/elements/1.1/"/>
    <ds:schemaRef ds:uri="d7be74c8-68b7-49d6-ab11-c29225af66cf"/>
    <ds:schemaRef ds:uri="475af76f-eb63-4387-973b-0ca94df6e649"/>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Template-Architecture and Construction</Template>
  <TotalTime>785</TotalTime>
  <Words>768</Words>
  <Application>Microsoft Office PowerPoint</Application>
  <PresentationFormat>Custom</PresentationFormat>
  <Paragraphs>123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 Light</vt:lpstr>
      <vt:lpstr>Open Sans Semibold</vt:lpstr>
      <vt:lpstr>Calibri</vt:lpstr>
      <vt:lpstr>Arial</vt:lpstr>
      <vt:lpstr>Open Sans Light</vt:lpstr>
      <vt:lpstr>Office Theme</vt:lpstr>
      <vt:lpstr>Statewide Program of Study: Masonry — Page 1 </vt:lpstr>
      <vt:lpstr>Statewide Program of Study: Masonry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Masonry</dc:title>
  <dc:subject/>
  <dc:creator>Texas Education Agency</dc:creator>
  <cp:keywords/>
  <dc:description/>
  <cp:lastModifiedBy>Jeter, Jennifer</cp:lastModifiedBy>
  <cp:revision>65</cp:revision>
  <cp:lastPrinted>2023-10-03T21:31:19Z</cp:lastPrinted>
  <dcterms:created xsi:type="dcterms:W3CDTF">2023-10-24T17:49:05Z</dcterms:created>
  <dcterms:modified xsi:type="dcterms:W3CDTF">2024-12-11T20:48:12Z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