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Light" panose="020B0306030504020204" pitchFamily="34" charset="0"/>
      <p:regular r:id="rId8"/>
      <p:italic r:id="rId9"/>
    </p:embeddedFont>
    <p:embeddedFont>
      <p:font typeface="Open Sans Semibold" panose="020B0706030804020204" pitchFamily="34" charset="0"/>
      <p:bold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132A6-BDAB-7D9A-FDAF-1B5C47512B95}" name="Hudson, Les" initials="HL" userId="S::Les.Hudson@tea.texas.gov::1b51e3df-f37c-4646-8151-9652bb88c0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C65"/>
    <a:srgbClr val="5A6267"/>
    <a:srgbClr val="363534"/>
    <a:srgbClr val="3864AF"/>
    <a:srgbClr val="3863AF"/>
    <a:srgbClr val="012169"/>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42373-69DC-470A-A471-5E7292D89E35}" v="3" dt="2024-07-05T16:52:08.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4" autoAdjust="0"/>
    <p:restoredTop sz="96390"/>
  </p:normalViewPr>
  <p:slideViewPr>
    <p:cSldViewPr snapToGrid="0" snapToObjects="1">
      <p:cViewPr>
        <p:scale>
          <a:sx n="160" d="100"/>
          <a:sy n="160" d="100"/>
        </p:scale>
        <p:origin x="114" y="-1944"/>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1/7/2025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340771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1/7/2025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tea.texas.gov/academics/college-career-and-military-prep/career-and-technical-education/programs-of-study-additional-resources"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tea.texas.gov/cte" TargetMode="External"/><Relationship Id="rId10" Type="http://schemas.openxmlformats.org/officeDocument/2006/relationships/image" Target="../media/image11.png"/><Relationship Id="rId4" Type="http://schemas.openxmlformats.org/officeDocument/2006/relationships/hyperlink" Target="mailto:CTE@tea.texas.gov" TargetMode="Externa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F7A1F11-4026-FEB0-E0EB-4D6BE2653F3A}"/>
              </a:ext>
            </a:extLst>
          </p:cNvPr>
          <p:cNvSpPr txBox="1"/>
          <p:nvPr/>
        </p:nvSpPr>
        <p:spPr>
          <a:xfrm>
            <a:off x="6760651" y="50463"/>
            <a:ext cx="4329792" cy="200055"/>
          </a:xfrm>
          <a:prstGeom prst="rect">
            <a:avLst/>
          </a:prstGeom>
          <a:noFill/>
        </p:spPr>
        <p:txBody>
          <a:bodyPr wrap="square">
            <a:spAutoFit/>
          </a:bodyPr>
          <a:lstStyle/>
          <a:p>
            <a:r>
              <a:rPr lang="en-US" sz="700" i="1" dirty="0"/>
              <a:t>Revised–June 2024</a:t>
            </a:r>
          </a:p>
        </p:txBody>
      </p:sp>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Law Enforcement</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700" dirty="0">
              <a:solidFill>
                <a:schemeClr val="bg1"/>
              </a:solidFill>
            </a:endParaRPr>
          </a:p>
        </p:txBody>
      </p:sp>
      <p:sp>
        <p:nvSpPr>
          <p:cNvPr id="5" name="TextBox 4">
            <a:extLst>
              <a:ext uri="{FF2B5EF4-FFF2-40B4-BE49-F238E27FC236}">
                <a16:creationId xmlns:a16="http://schemas.microsoft.com/office/drawing/2014/main" id="{090C96C9-7626-E84E-94AF-1A4A71B39E9B}"/>
              </a:ext>
            </a:extLst>
          </p:cNvPr>
          <p:cNvSpPr txBox="1"/>
          <p:nvPr/>
        </p:nvSpPr>
        <p:spPr>
          <a:xfrm>
            <a:off x="1392140" y="147523"/>
            <a:ext cx="6192300" cy="900246"/>
          </a:xfrm>
          <a:prstGeom prst="rect">
            <a:avLst/>
          </a:prstGeom>
          <a:noFill/>
        </p:spPr>
        <p:txBody>
          <a:bodyPr wrap="square" rtlCol="0">
            <a:spAutoFit/>
          </a:bodyPr>
          <a:lstStyle/>
          <a:p>
            <a:pPr lvl="0">
              <a:spcAft>
                <a:spcPts val="300"/>
              </a:spcAft>
              <a:defRPr/>
            </a:pPr>
            <a:r>
              <a:rPr lang="en-US" sz="2000" b="1" dirty="0">
                <a:solidFill>
                  <a:srgbClr val="232C65"/>
                </a:solidFill>
                <a:latin typeface="Calibri" panose="020F0502020204030204" pitchFamily="34" charset="0"/>
                <a:ea typeface="Open Sans Condensed Condensed" pitchFamily="2" charset="0"/>
                <a:cs typeface="Calibri" panose="020F0502020204030204" pitchFamily="34" charset="0"/>
              </a:rPr>
              <a:t>Law and Public Service Career </a:t>
            </a:r>
            <a:r>
              <a:rPr kumimoji="0" lang="en-US" sz="2000" b="1" i="0" u="none" strike="noStrike" kern="1200" cap="none" spc="0" normalizeH="0" baseline="0" noProof="0" dirty="0">
                <a:ln>
                  <a:noFill/>
                </a:ln>
                <a:solidFill>
                  <a:srgbClr val="232C65"/>
                </a:solidFill>
                <a:effectLst/>
                <a:uLnTx/>
                <a:uFillTx/>
                <a:latin typeface="Calibri" panose="020F0502020204030204" pitchFamily="34" charset="0"/>
                <a:ea typeface="Open Sans Condensed Condensed" pitchFamily="2" charset="0"/>
                <a:cs typeface="Calibri" panose="020F0502020204030204" pitchFamily="34" charset="0"/>
              </a:rPr>
              <a:t>Cluster</a:t>
            </a:r>
          </a:p>
          <a:p>
            <a:pPr>
              <a:lnSpc>
                <a:spcPts val="1200"/>
              </a:lnSpc>
              <a:defRPr/>
            </a:pPr>
            <a:r>
              <a:rPr lang="en-US" sz="1000" dirty="0">
                <a:solidFill>
                  <a:schemeClr val="tx2"/>
                </a:solidFill>
                <a:latin typeface="Calibri" panose="020F0502020204030204" pitchFamily="34" charset="0"/>
                <a:ea typeface="Open Sans Light" panose="020B0606030504020204" pitchFamily="34" charset="0"/>
                <a:cs typeface="Calibri" panose="020F0502020204030204" pitchFamily="34" charset="0"/>
              </a:rPr>
              <a:t>The Law and Public Service career cluster focuses on planning, managing, and providing legal services, public safety, protective services, and homeland security, including professional and technical support services. This career cluster includes occupations ranging from police officer and firefighter to political scientist and lawyer.</a:t>
            </a:r>
          </a:p>
        </p:txBody>
      </p:sp>
      <p:sp>
        <p:nvSpPr>
          <p:cNvPr id="6" name="TextBox 5">
            <a:extLst>
              <a:ext uri="{FF2B5EF4-FFF2-40B4-BE49-F238E27FC236}">
                <a16:creationId xmlns:a16="http://schemas.microsoft.com/office/drawing/2014/main" id="{F67423BB-E84B-A848-912D-92B720E05DCA}"/>
              </a:ext>
            </a:extLst>
          </p:cNvPr>
          <p:cNvSpPr txBox="1"/>
          <p:nvPr/>
        </p:nvSpPr>
        <p:spPr>
          <a:xfrm>
            <a:off x="149165" y="1168076"/>
            <a:ext cx="7357536" cy="9925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rPr>
              <a:t>Law Enforcement</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Law Enforcement program of study focuses on occupational and educational opportunities associated with the development and enforcement of laws by various branches of law enforcement. This program of study includes the history, organization, and functions of local, state, and federal law enforcement. Students will understand the role of constitutional law at local, state, and federal levels; the U.S. legal system; criminal law; and law enforcement terminology and the classification and elements of crime.</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367908" y="2102350"/>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A51F9466-4CB4-994E-AC8E-43A3A7C6FA27}"/>
              </a:ext>
            </a:extLst>
          </p:cNvPr>
          <p:cNvGraphicFramePr>
            <a:graphicFrameLocks noGrp="1"/>
          </p:cNvGraphicFramePr>
          <p:nvPr>
            <p:extLst>
              <p:ext uri="{D42A27DB-BD31-4B8C-83A1-F6EECF244321}">
                <p14:modId xmlns:p14="http://schemas.microsoft.com/office/powerpoint/2010/main" val="2181419668"/>
              </p:ext>
            </p:extLst>
          </p:nvPr>
        </p:nvGraphicFramePr>
        <p:xfrm>
          <a:off x="680422" y="2377933"/>
          <a:ext cx="3831336" cy="1424952"/>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258392">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Law, Public Safety, Corrections, and Security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217603">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Law Enforcement I *DC (Navarro)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0">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Correctional Services *DC (Navarro)</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endPar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243539">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Forensic Science</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Law, Public Safety, Corrections, and Security *DC (Navarro)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232995" y="5820963"/>
            <a:ext cx="4189480" cy="276999"/>
          </a:xfrm>
          <a:prstGeom prst="rect">
            <a:avLst/>
          </a:prstGeom>
        </p:spPr>
        <p:txBody>
          <a:bodyPr wrap="square">
            <a:spAutoFit/>
          </a:bodyPr>
          <a:lstStyle/>
          <a:p>
            <a:pPr lvl="0" algn="ctr">
              <a:buClr>
                <a:prstClr val="black"/>
              </a:buClr>
              <a:defRPr/>
            </a:pPr>
            <a:r>
              <a:rPr lang="en-US" sz="1200" b="1" dirty="0">
                <a:solidFill>
                  <a:schemeClr val="tx2"/>
                </a:solidFill>
                <a:latin typeface="Calibri" panose="020F0502020204030204" pitchFamily="34" charset="0"/>
                <a:ea typeface="Open Sans Condensed Condensed" pitchFamily="2"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4273790874"/>
              </p:ext>
            </p:extLst>
          </p:nvPr>
        </p:nvGraphicFramePr>
        <p:xfrm>
          <a:off x="225377" y="6058092"/>
          <a:ext cx="4197097" cy="237744"/>
        </p:xfrm>
        <a:graphic>
          <a:graphicData uri="http://schemas.openxmlformats.org/drawingml/2006/table">
            <a:tbl>
              <a:tblPr firstRow="1" bandRow="1">
                <a:effectLst/>
                <a:tableStyleId>{5C22544A-7EE6-4342-B048-85BDC9FD1C3A}</a:tableStyleId>
              </a:tblPr>
              <a:tblGrid>
                <a:gridCol w="1172582">
                  <a:extLst>
                    <a:ext uri="{9D8B030D-6E8A-4147-A177-3AD203B41FA5}">
                      <a16:colId xmlns:a16="http://schemas.microsoft.com/office/drawing/2014/main" val="3900548994"/>
                    </a:ext>
                  </a:extLst>
                </a:gridCol>
                <a:gridCol w="3024515">
                  <a:extLst>
                    <a:ext uri="{9D8B030D-6E8A-4147-A177-3AD203B41FA5}">
                      <a16:colId xmlns:a16="http://schemas.microsoft.com/office/drawing/2014/main" val="1881397732"/>
                    </a:ext>
                  </a:extLst>
                </a:gridCol>
              </a:tblGrid>
              <a:tr h="2377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169660" y="6259125"/>
            <a:ext cx="4288214" cy="481670"/>
          </a:xfrm>
          <a:prstGeom prst="rect">
            <a:avLst/>
          </a:prstGeom>
          <a:noFill/>
        </p:spPr>
        <p:txBody>
          <a:bodyPr wrap="square" rtlCol="0">
            <a:spAutoFit/>
          </a:bodyPr>
          <a:lstStyle/>
          <a:p>
            <a:pPr marR="0">
              <a:lnSpc>
                <a:spcPct val="107000"/>
              </a:lnSpc>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34105" y="7007343"/>
            <a:ext cx="418836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724570850"/>
              </p:ext>
            </p:extLst>
          </p:nvPr>
        </p:nvGraphicFramePr>
        <p:xfrm>
          <a:off x="225377" y="7243595"/>
          <a:ext cx="4197098" cy="1021080"/>
        </p:xfrm>
        <a:graphic>
          <a:graphicData uri="http://schemas.openxmlformats.org/drawingml/2006/table">
            <a:tbl>
              <a:tblPr firstRow="1" bandRow="1">
                <a:effectLst/>
                <a:tableStyleId>{5C22544A-7EE6-4342-B048-85BDC9FD1C3A}</a:tableStyleId>
              </a:tblPr>
              <a:tblGrid>
                <a:gridCol w="1163460">
                  <a:extLst>
                    <a:ext uri="{9D8B030D-6E8A-4147-A177-3AD203B41FA5}">
                      <a16:colId xmlns:a16="http://schemas.microsoft.com/office/drawing/2014/main" val="3900548994"/>
                    </a:ext>
                  </a:extLst>
                </a:gridCol>
                <a:gridCol w="3033638">
                  <a:extLst>
                    <a:ext uri="{9D8B030D-6E8A-4147-A177-3AD203B41FA5}">
                      <a16:colId xmlns:a16="http://schemas.microsoft.com/office/drawing/2014/main" val="1881397732"/>
                    </a:ext>
                  </a:extLst>
                </a:gridCol>
              </a:tblGrid>
              <a:tr h="5486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 detective to learn about investigations and the role of detectives in law enforcement</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in dispatch at a local law enforcement agency to learn about first responder roles and processes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1828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Visit a police department </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TSA or SkillsUSA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235860" y="8620153"/>
            <a:ext cx="4186292"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14" name="Google Shape;166;p1">
            <a:extLst>
              <a:ext uri="{FF2B5EF4-FFF2-40B4-BE49-F238E27FC236}">
                <a16:creationId xmlns:a16="http://schemas.microsoft.com/office/drawing/2014/main" id="{F3FFB454-99EA-E048-AE90-DD129590DE9E}"/>
              </a:ext>
            </a:extLst>
          </p:cNvPr>
          <p:cNvSpPr txBox="1"/>
          <p:nvPr/>
        </p:nvSpPr>
        <p:spPr>
          <a:xfrm>
            <a:off x="235538" y="8838145"/>
            <a:ext cx="4186614" cy="369200"/>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lnSpc>
                <a:spcPts val="1150"/>
              </a:lnSpc>
              <a:spcBef>
                <a:spcPts val="0"/>
              </a:spcBef>
              <a:spcAft>
                <a:spcPts val="0"/>
              </a:spcAft>
              <a:buSzPct val="120000"/>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IAED Emergency Telecommunicator</a:t>
            </a:r>
            <a:b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endParaRPr>
          </a:p>
        </p:txBody>
      </p:sp>
      <p:grpSp>
        <p:nvGrpSpPr>
          <p:cNvPr id="50" name="Group 49">
            <a:extLst>
              <a:ext uri="{FF2B5EF4-FFF2-40B4-BE49-F238E27FC236}">
                <a16:creationId xmlns:a16="http://schemas.microsoft.com/office/drawing/2014/main" id="{38A83FC2-2D31-EB4E-B367-61CD763F34CD}"/>
              </a:ext>
              <a:ext uri="{C183D7F6-B498-43B3-948B-1728B52AA6E4}">
                <adec:decorative xmlns:adec="http://schemas.microsoft.com/office/drawing/2017/decorative" val="1"/>
              </a:ext>
            </a:extLst>
          </p:cNvPr>
          <p:cNvGrpSpPr/>
          <p:nvPr/>
        </p:nvGrpSpPr>
        <p:grpSpPr>
          <a:xfrm>
            <a:off x="4685267" y="2381204"/>
            <a:ext cx="3130444" cy="787178"/>
            <a:chOff x="405944" y="6401334"/>
            <a:chExt cx="3130444" cy="787178"/>
          </a:xfrm>
        </p:grpSpPr>
        <p:pic>
          <p:nvPicPr>
            <p:cNvPr id="51" name="Picture 50">
              <a:extLst>
                <a:ext uri="{FF2B5EF4-FFF2-40B4-BE49-F238E27FC236}">
                  <a16:creationId xmlns:a16="http://schemas.microsoft.com/office/drawing/2014/main" id="{56E77B35-0AAF-F34F-AED5-458076860762}"/>
                </a:ext>
                <a:ext uri="{C183D7F6-B498-43B3-948B-1728B52AA6E4}">
                  <adec:decorative xmlns:adec="http://schemas.microsoft.com/office/drawing/2017/decorative" val="1"/>
                </a:ext>
              </a:extLst>
            </p:cNvPr>
            <p:cNvPicPr>
              <a:picLocks noChangeAspect="1"/>
            </p:cNvPicPr>
            <p:nvPr/>
          </p:nvPicPr>
          <p:blipFill rotWithShape="1">
            <a:blip r:embed="rId4"/>
            <a:srcRect l="3803"/>
            <a:stretch/>
          </p:blipFill>
          <p:spPr>
            <a:xfrm>
              <a:off x="900333" y="6409285"/>
              <a:ext cx="2636055" cy="773870"/>
            </a:xfrm>
            <a:prstGeom prst="rect">
              <a:avLst/>
            </a:prstGeom>
          </p:spPr>
        </p:pic>
        <p:pic>
          <p:nvPicPr>
            <p:cNvPr id="52" name="Picture 51">
              <a:extLst>
                <a:ext uri="{FF2B5EF4-FFF2-40B4-BE49-F238E27FC236}">
                  <a16:creationId xmlns:a16="http://schemas.microsoft.com/office/drawing/2014/main" id="{3744BB3C-F22A-5542-A3B1-D3436C079FD6}"/>
                </a:ext>
                <a:ext uri="{C183D7F6-B498-43B3-948B-1728B52AA6E4}">
                  <adec:decorative xmlns:adec="http://schemas.microsoft.com/office/drawing/2017/decorative" val="1"/>
                </a:ext>
              </a:extLst>
            </p:cNvPr>
            <p:cNvPicPr>
              <a:picLocks noChangeAspect="1"/>
            </p:cNvPicPr>
            <p:nvPr/>
          </p:nvPicPr>
          <p:blipFill rotWithShape="1">
            <a:blip r:embed="rId5"/>
            <a:srcRect l="77633" t="52554"/>
            <a:stretch/>
          </p:blipFill>
          <p:spPr>
            <a:xfrm>
              <a:off x="405944" y="6417807"/>
              <a:ext cx="644079" cy="767319"/>
            </a:xfrm>
            <a:prstGeom prst="rect">
              <a:avLst/>
            </a:prstGeom>
            <a:ln>
              <a:noFill/>
            </a:ln>
            <a:effectLst/>
          </p:spPr>
        </p:pic>
        <p:pic>
          <p:nvPicPr>
            <p:cNvPr id="53" name="Picture 52">
              <a:extLst>
                <a:ext uri="{FF2B5EF4-FFF2-40B4-BE49-F238E27FC236}">
                  <a16:creationId xmlns:a16="http://schemas.microsoft.com/office/drawing/2014/main" id="{EAE5CD35-903D-F04E-A5B2-346741EC7E6D}"/>
                </a:ext>
                <a:ext uri="{C183D7F6-B498-43B3-948B-1728B52AA6E4}">
                  <adec:decorative xmlns:adec="http://schemas.microsoft.com/office/drawing/2017/decorative" val="1"/>
                </a:ext>
              </a:extLst>
            </p:cNvPr>
            <p:cNvPicPr>
              <a:picLocks noChangeAspect="1"/>
            </p:cNvPicPr>
            <p:nvPr/>
          </p:nvPicPr>
          <p:blipFill rotWithShape="1">
            <a:blip r:embed="rId5"/>
            <a:srcRect l="63010" t="-395" r="-1" b="51720"/>
            <a:stretch/>
          </p:blipFill>
          <p:spPr>
            <a:xfrm>
              <a:off x="1049519" y="6401334"/>
              <a:ext cx="1065170" cy="787178"/>
            </a:xfrm>
            <a:prstGeom prst="rect">
              <a:avLst/>
            </a:prstGeom>
            <a:ln>
              <a:noFill/>
            </a:ln>
            <a:effectLst/>
          </p:spPr>
        </p:pic>
      </p:grpSp>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p:nvPr/>
        </p:nvSpPr>
        <p:spPr>
          <a:xfrm>
            <a:off x="4688123" y="2977374"/>
            <a:ext cx="3116932" cy="7081026"/>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1769ED0C-06E7-7F46-B005-75B0FEB7C386}"/>
              </a:ext>
            </a:extLst>
          </p:cNvPr>
          <p:cNvSpPr/>
          <p:nvPr/>
        </p:nvSpPr>
        <p:spPr>
          <a:xfrm>
            <a:off x="4776312" y="3227112"/>
            <a:ext cx="2800296"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rgbClr val="232C65"/>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985288" y="3523855"/>
            <a:ext cx="605870" cy="585216"/>
          </a:xfrm>
          <a:prstGeom prst="rect">
            <a:avLst/>
          </a:prstGeom>
        </p:spPr>
      </p:pic>
      <p:sp>
        <p:nvSpPr>
          <p:cNvPr id="23" name="Google Shape;163;p1">
            <a:extLst>
              <a:ext uri="{FF2B5EF4-FFF2-40B4-BE49-F238E27FC236}">
                <a16:creationId xmlns:a16="http://schemas.microsoft.com/office/drawing/2014/main" id="{1ACA50DF-1E3A-1C45-A12E-E10648D51069}"/>
              </a:ext>
            </a:extLst>
          </p:cNvPr>
          <p:cNvSpPr txBox="1"/>
          <p:nvPr/>
        </p:nvSpPr>
        <p:spPr>
          <a:xfrm>
            <a:off x="4781763" y="3509440"/>
            <a:ext cx="2574077" cy="2452996"/>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lnSpc>
                <a:spcPts val="85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Apprenticeships</a:t>
            </a: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171450" marR="0" lvl="0" indent="-171450" algn="l" defTabSz="914400" rtl="0" eaLnBrk="1" fontAlgn="auto" latinLnBrk="0" hangingPunct="1">
              <a:lnSpc>
                <a:spcPts val="850"/>
              </a:lnSpc>
              <a:spcBef>
                <a:spcPts val="0"/>
              </a:spcBef>
              <a:spcAft>
                <a:spcPts val="0"/>
              </a:spcAft>
              <a:buClr>
                <a:srgbClr val="363534"/>
              </a:buClr>
              <a:buSzTx/>
              <a:buFont typeface="Arial" panose="020B0604020202020204" pitchFamily="34" charset="0"/>
              <a:buChar char="•"/>
              <a:tabLst/>
              <a:defRPr/>
            </a:pPr>
            <a:r>
              <a:rPr lang="en-US" sz="900" dirty="0">
                <a:solidFill>
                  <a:prstClr val="black"/>
                </a:solidFill>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Security Specialist</a:t>
            </a:r>
          </a:p>
          <a:p>
            <a:pPr marL="171450" marR="0" lvl="0" indent="-171450" algn="l" defTabSz="914400" rtl="0" eaLnBrk="1" fontAlgn="auto" latinLnBrk="0" hangingPunct="1">
              <a:lnSpc>
                <a:spcPts val="850"/>
              </a:lnSpc>
              <a:spcBef>
                <a:spcPts val="0"/>
              </a:spcBef>
              <a:spcAft>
                <a:spcPts val="0"/>
              </a:spcAft>
              <a:buClr>
                <a:srgbClr val="363534"/>
              </a:buClr>
              <a:buSzTx/>
              <a:buFont typeface="Arial" panose="020B0604020202020204" pitchFamily="34" charset="0"/>
              <a:buChar char="•"/>
              <a:tabLst/>
              <a:defRPr/>
            </a:pPr>
            <a:endParaRPr lang="en-US" sz="900" b="1" dirty="0">
              <a:solidFill>
                <a:prstClr val="black"/>
              </a:solidFill>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114300" marR="0" lvl="0" indent="-114300" algn="l" defTabSz="914400" rtl="0" eaLnBrk="1" fontAlgn="auto" latinLnBrk="0" hangingPunct="1">
              <a:lnSpc>
                <a:spcPts val="85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Associate Degrees</a:t>
            </a:r>
            <a:endParaRPr kumimoji="0"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Criminal Justice</a:t>
            </a: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Law Enforcement</a:t>
            </a:r>
          </a:p>
          <a:p>
            <a:pPr lvl="0">
              <a:lnSpc>
                <a:spcPts val="700"/>
              </a:lnSpc>
              <a:buClr>
                <a:srgbClr val="363534"/>
              </a:buClr>
              <a:buSzPts val="800"/>
              <a:defRPr/>
            </a:pPr>
            <a:endPar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a:p>
            <a:pPr lvl="0">
              <a:lnSpc>
                <a:spcPts val="400"/>
              </a:lnSpc>
              <a:buClr>
                <a:srgbClr val="363534"/>
              </a:buClr>
              <a:buSzPts val="800"/>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lnSpc>
                <a:spcPts val="85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Forensic Science</a:t>
            </a: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Criminal Justice</a:t>
            </a:r>
          </a:p>
          <a:p>
            <a:pPr lvl="0">
              <a:lnSpc>
                <a:spcPts val="700"/>
              </a:lnSpc>
              <a:buClr>
                <a:srgbClr val="363534"/>
              </a:buClr>
              <a:buSzPts val="800"/>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lvl="0">
              <a:lnSpc>
                <a:spcPts val="85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Criminal Justice</a:t>
            </a: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Criminology and Criminal Justice</a:t>
            </a:r>
          </a:p>
          <a:p>
            <a:pPr marL="114300" lvl="0" indent="-114300">
              <a:lnSpc>
                <a:spcPts val="1000"/>
              </a:lnSpc>
              <a:buClr>
                <a:srgbClr val="363534"/>
              </a:buClr>
              <a:buSzPts val="800"/>
              <a:buFontTx/>
              <a:buChar char="•"/>
              <a:defRPr/>
            </a:pPr>
            <a:endPar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a:p>
            <a:pPr lvl="0">
              <a:lnSpc>
                <a:spcPts val="1000"/>
              </a:lnSpc>
              <a:buClr>
                <a:srgbClr val="363534"/>
              </a:buClr>
              <a:buSzPts val="800"/>
              <a:defRPr/>
            </a:pPr>
            <a:r>
              <a:rPr lang="en-US" sz="900" b="1"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Additional Stackable IBCs/Licensures</a:t>
            </a: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Jailer – Basic County Corrections</a:t>
            </a:r>
          </a:p>
          <a:p>
            <a:pPr marL="171450" lvl="0" indent="-171450">
              <a:lnSpc>
                <a:spcPts val="1000"/>
              </a:lnSpc>
              <a:buClr>
                <a:srgbClr val="363534"/>
              </a:buClr>
              <a:buSzPts val="8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Basic </a:t>
            </a: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Telecommunicator</a:t>
            </a:r>
          </a:p>
        </p:txBody>
      </p:sp>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97425" y="2118860"/>
            <a:ext cx="605870" cy="585216"/>
          </a:xfrm>
          <a:prstGeom prst="rect">
            <a:avLst/>
          </a:prstGeom>
        </p:spPr>
      </p:pic>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768383" y="5920702"/>
            <a:ext cx="598827" cy="585216"/>
          </a:xfrm>
          <a:prstGeom prst="rect">
            <a:avLst/>
          </a:prstGeom>
        </p:spPr>
      </p:pic>
      <p:sp>
        <p:nvSpPr>
          <p:cNvPr id="15" name="Rectangle 14">
            <a:extLst>
              <a:ext uri="{FF2B5EF4-FFF2-40B4-BE49-F238E27FC236}">
                <a16:creationId xmlns:a16="http://schemas.microsoft.com/office/drawing/2014/main" id="{015EAF6B-99CE-4B46-8970-C84F35537098}"/>
              </a:ext>
            </a:extLst>
          </p:cNvPr>
          <p:cNvSpPr/>
          <p:nvPr/>
        </p:nvSpPr>
        <p:spPr>
          <a:xfrm>
            <a:off x="5377297" y="5934498"/>
            <a:ext cx="2326146"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p:nvPr/>
        </p:nvSpPr>
        <p:spPr>
          <a:xfrm>
            <a:off x="5314415" y="6337521"/>
            <a:ext cx="1899685" cy="925268"/>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82377" y="6358339"/>
            <a:ext cx="1453185" cy="417396"/>
          </a:xfrm>
          <a:prstGeom prst="rect">
            <a:avLst/>
          </a:prstGeom>
          <a:noFill/>
        </p:spPr>
        <p:txBody>
          <a:bodyPr wrap="square" rtlCol="0">
            <a:noAutofit/>
          </a:bodyPr>
          <a:lstStyle/>
          <a:p>
            <a:pPr lvl="0" defTabSz="1341150">
              <a:lnSpc>
                <a:spcPts val="1200"/>
              </a:lnSpc>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Police and Sheriff’s </a:t>
            </a:r>
            <a:b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b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Patrol Officers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77297" y="6653136"/>
            <a:ext cx="1521343" cy="589300"/>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$64,373</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5,424</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13</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p:nvPr/>
        </p:nvSpPr>
        <p:spPr>
          <a:xfrm>
            <a:off x="5315050" y="7351612"/>
            <a:ext cx="1899686" cy="916633"/>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77297" y="7365303"/>
            <a:ext cx="1607991" cy="365233"/>
          </a:xfrm>
          <a:prstGeom prst="rect">
            <a:avLst/>
          </a:prstGeom>
          <a:noFill/>
        </p:spPr>
        <p:txBody>
          <a:bodyPr wrap="square" rtlCol="0">
            <a:noAutofit/>
          </a:bodyPr>
          <a:lstStyle/>
          <a:p>
            <a:pPr lvl="0" defTabSz="1341150">
              <a:lnSpc>
                <a:spcPts val="1200"/>
              </a:lnSpc>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Detectives and Criminal Investigators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77297" y="7659239"/>
            <a:ext cx="1521343" cy="600623"/>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$82,090</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1,536</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8%</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9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p:nvPr/>
        </p:nvSpPr>
        <p:spPr>
          <a:xfrm>
            <a:off x="5315050" y="8362262"/>
            <a:ext cx="1911148" cy="920634"/>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75392" y="8377082"/>
            <a:ext cx="1607991" cy="388533"/>
          </a:xfrm>
          <a:prstGeom prst="rect">
            <a:avLst/>
          </a:prstGeom>
          <a:noFill/>
        </p:spPr>
        <p:txBody>
          <a:bodyPr wrap="square" rtlCol="0">
            <a:noAutofit/>
          </a:bodyPr>
          <a:lstStyle/>
          <a:p>
            <a:pPr lvl="0" defTabSz="1341150">
              <a:lnSpc>
                <a:spcPts val="1200"/>
              </a:lnSpc>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First-Line Supervisors of Police and Detectives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377297" y="8673498"/>
            <a:ext cx="1521343"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$97,571</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5,461</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12</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9">
            <a:alphaModFix/>
          </a:blip>
          <a:srcRect/>
          <a:stretch/>
        </p:blipFill>
        <p:spPr>
          <a:xfrm>
            <a:off x="146880" y="9574456"/>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51966" y="9587984"/>
            <a:ext cx="3532073" cy="338554"/>
          </a:xfrm>
          <a:prstGeom prst="rect">
            <a:avLst/>
          </a:prstGeom>
          <a:noFill/>
        </p:spPr>
        <p:txBody>
          <a:bodyPr wrap="square" rtlCol="0">
            <a:spAutoFit/>
          </a:bodyPr>
          <a:lstStyle/>
          <a:p>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Successful completion of the Law and Public Service program of study will fulfill requirements of the Public Services endorsement.</a:t>
            </a:r>
          </a:p>
        </p:txBody>
      </p:sp>
      <p:sp>
        <p:nvSpPr>
          <p:cNvPr id="9" name="TextBox 8">
            <a:extLst>
              <a:ext uri="{FF2B5EF4-FFF2-40B4-BE49-F238E27FC236}">
                <a16:creationId xmlns:a16="http://schemas.microsoft.com/office/drawing/2014/main" id="{BA3C7A1F-A306-9782-FEFC-13173B1D08AB}"/>
              </a:ext>
            </a:extLst>
          </p:cNvPr>
          <p:cNvSpPr txBox="1"/>
          <p:nvPr/>
        </p:nvSpPr>
        <p:spPr>
          <a:xfrm>
            <a:off x="4678395" y="9338217"/>
            <a:ext cx="3754879" cy="184666"/>
          </a:xfrm>
          <a:prstGeom prst="rect">
            <a:avLst/>
          </a:prstGeom>
          <a:noFill/>
        </p:spPr>
        <p:txBody>
          <a:bodyPr wrap="square" rtlCol="0">
            <a:spAutoFit/>
          </a:bodyPr>
          <a:lstStyle/>
          <a:p>
            <a:r>
              <a:rPr lang="en-US" sz="600" b="0" i="0" u="none" strike="noStrike" dirty="0">
                <a:solidFill>
                  <a:srgbClr val="000000"/>
                </a:solidFill>
                <a:effectLst/>
              </a:rPr>
              <a:t>Data Source: TexasWages,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13" name="Picture 12" descr="QR Code">
            <a:extLst>
              <a:ext uri="{FF2B5EF4-FFF2-40B4-BE49-F238E27FC236}">
                <a16:creationId xmlns:a16="http://schemas.microsoft.com/office/drawing/2014/main" id="{5A249958-9929-834C-BBA8-C2655CD08322}"/>
              </a:ext>
              <a:ext uri="{C183D7F6-B498-43B3-948B-1728B52AA6E4}">
                <adec:decorative xmlns:adec="http://schemas.microsoft.com/office/drawing/2017/decorative" val="0"/>
              </a:ext>
            </a:extLst>
          </p:cNvPr>
          <p:cNvPicPr>
            <a:picLocks noChangeAspect="1"/>
          </p:cNvPicPr>
          <p:nvPr/>
        </p:nvPicPr>
        <p:blipFill rotWithShape="1">
          <a:blip r:embed="rId10"/>
          <a:srcRect l="19778" t="16186" r="20335" b="24159"/>
          <a:stretch/>
        </p:blipFill>
        <p:spPr>
          <a:xfrm>
            <a:off x="4732582" y="9503839"/>
            <a:ext cx="495694" cy="493776"/>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75880" y="9483002"/>
            <a:ext cx="2205504" cy="519438"/>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 </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https://tea.texas.gov/academics/college-career-and-military-prep/career-and-technical-education/programs-of-study-additional-resources</a:t>
            </a:r>
            <a:endPar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rPr>
              <a:t>Law Enforcement</a:t>
            </a:r>
          </a:p>
        </p:txBody>
      </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Law Enforcement</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700" dirty="0">
              <a:solidFill>
                <a:schemeClr val="bg1"/>
              </a:solidFill>
            </a:endParaRPr>
          </a:p>
        </p:txBody>
      </p:sp>
      <p:sp>
        <p:nvSpPr>
          <p:cNvPr id="6" name="TextBox 5">
            <a:extLst>
              <a:ext uri="{FF2B5EF4-FFF2-40B4-BE49-F238E27FC236}">
                <a16:creationId xmlns:a16="http://schemas.microsoft.com/office/drawing/2014/main" id="{5D905605-6223-992D-99FF-AE333EFF21DC}"/>
              </a:ext>
            </a:extLst>
          </p:cNvPr>
          <p:cNvSpPr txBox="1"/>
          <p:nvPr/>
        </p:nvSpPr>
        <p:spPr>
          <a:xfrm>
            <a:off x="1364160" y="128016"/>
            <a:ext cx="6392254" cy="400110"/>
          </a:xfrm>
          <a:prstGeom prst="rect">
            <a:avLst/>
          </a:prstGeom>
          <a:noFill/>
        </p:spPr>
        <p:txBody>
          <a:bodyPr wrap="square" rtlCol="0">
            <a:spAutoFit/>
          </a:bodyPr>
          <a:lstStyle/>
          <a:p>
            <a:pPr lvl="0">
              <a:spcAft>
                <a:spcPts val="300"/>
              </a:spcAft>
              <a:defRPr/>
            </a:pPr>
            <a:r>
              <a:rPr lang="en-US" sz="2000" b="1" dirty="0">
                <a:solidFill>
                  <a:srgbClr val="232C65"/>
                </a:solidFill>
                <a:latin typeface="Calibri" panose="020F0502020204030204" pitchFamily="34" charset="0"/>
                <a:ea typeface="Open Sans Condensed Condensed" panose="020B0806030504020204" pitchFamily="34" charset="0"/>
                <a:cs typeface="Calibri" panose="020F0502020204030204" pitchFamily="34" charset="0"/>
              </a:rPr>
              <a:t>Law and Public Service Career Cluster</a:t>
            </a:r>
            <a:endParaRPr kumimoji="0" lang="en-US" sz="2000" b="1" i="0" u="none" strike="noStrike" kern="1200" cap="none" spc="0" normalizeH="0" baseline="0" noProof="0" dirty="0">
              <a:ln>
                <a:noFill/>
              </a:ln>
              <a:solidFill>
                <a:srgbClr val="232C65"/>
              </a:solidFill>
              <a:effectLst/>
              <a:uLnTx/>
              <a:uFillTx/>
              <a:latin typeface="Calibri" panose="020F0502020204030204" pitchFamily="34" charset="0"/>
              <a:ea typeface="Open Sans Condensed Condensed" panose="020B080603050402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625017E-5E78-7119-EB6D-896E47B0488C}"/>
              </a:ext>
            </a:extLst>
          </p:cNvPr>
          <p:cNvSpPr txBox="1"/>
          <p:nvPr/>
        </p:nvSpPr>
        <p:spPr>
          <a:xfrm>
            <a:off x="1379400" y="480247"/>
            <a:ext cx="6560025" cy="353943"/>
          </a:xfrm>
          <a:prstGeom prst="rect">
            <a:avLst/>
          </a:prstGeom>
          <a:noFill/>
        </p:spPr>
        <p:txBody>
          <a:bodyPr wrap="square" rtlCol="0">
            <a:spAutoFit/>
          </a:bodyPr>
          <a:lstStyle/>
          <a:p>
            <a:pPr lvl="0">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7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rPr>
              <a:t>Law Enforcement</a:t>
            </a:r>
          </a:p>
        </p:txBody>
      </p:sp>
      <p:sp>
        <p:nvSpPr>
          <p:cNvPr id="5" name="TextBox 4">
            <a:extLst>
              <a:ext uri="{FF2B5EF4-FFF2-40B4-BE49-F238E27FC236}">
                <a16:creationId xmlns:a16="http://schemas.microsoft.com/office/drawing/2014/main" id="{4B995A67-4B90-0A70-E610-D89A1D754A93}"/>
              </a:ext>
            </a:extLst>
          </p:cNvPr>
          <p:cNvSpPr txBox="1"/>
          <p:nvPr/>
        </p:nvSpPr>
        <p:spPr>
          <a:xfrm>
            <a:off x="2546" y="1112909"/>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15801" y="2094873"/>
            <a:ext cx="1126254" cy="411242"/>
          </a:xfrm>
          <a:prstGeom prst="round2DiagRect">
            <a:avLst/>
          </a:prstGeom>
          <a:solidFill>
            <a:srgbClr val="01216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59523" y="2146626"/>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17897958"/>
              </p:ext>
            </p:extLst>
          </p:nvPr>
        </p:nvGraphicFramePr>
        <p:xfrm>
          <a:off x="811933" y="1580835"/>
          <a:ext cx="6437376" cy="107595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238657">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Law, Public Safety, Corrections, and Security*</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13029200 (1 credit)</a:t>
                      </a:r>
                      <a:endParaRPr lang="en-US" sz="10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rPr>
                        <a:t>None</a:t>
                      </a:r>
                      <a:endParaRPr sz="9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3113" rtl="0">
                        <a:lnSpc>
                          <a:spcPts val="1000"/>
                        </a:lnSpc>
                        <a:spcBef>
                          <a:spcPts val="0"/>
                        </a:spcBef>
                        <a:spcAft>
                          <a:spcPts val="0"/>
                        </a:spcAft>
                        <a:buClr>
                          <a:schemeClr val="dk1"/>
                        </a:buClr>
                        <a:buSzPts val="1000"/>
                        <a:buFont typeface="Calibri"/>
                        <a:buNone/>
                        <a:tabLst>
                          <a:tab pos="2230438" algn="l"/>
                        </a:tabLst>
                      </a:pP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a:t>
                      </a: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124255" y="3371470"/>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67977" y="3423223"/>
            <a:ext cx="1013698" cy="307736"/>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873570"/>
              </p:ext>
            </p:extLst>
          </p:nvPr>
        </p:nvGraphicFramePr>
        <p:xfrm>
          <a:off x="814820" y="2856648"/>
          <a:ext cx="6437376" cy="124359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lnSpc>
                          <a:spcPct val="100000"/>
                        </a:lnSpc>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lnSpc>
                          <a:spcPct val="100000"/>
                        </a:lnSpc>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57200">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Law Enforcement I</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13029300 (1 credit)</a:t>
                      </a:r>
                      <a:endParaRPr lang="en-US" sz="10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Principles of Law, Public Safety, Corrections, and Security</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ts val="1000"/>
                        </a:lnSpc>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7"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72502" y="4852844"/>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8" name="Google Shape;187;p2">
            <a:extLst>
              <a:ext uri="{FF2B5EF4-FFF2-40B4-BE49-F238E27FC236}">
                <a16:creationId xmlns:a16="http://schemas.microsoft.com/office/drawing/2014/main" id="{09098AEF-70D1-2C49-8103-522CAEFD3794}"/>
              </a:ext>
            </a:extLst>
          </p:cNvPr>
          <p:cNvSpPr txBox="1"/>
          <p:nvPr/>
        </p:nvSpPr>
        <p:spPr>
          <a:xfrm rot="16200000">
            <a:off x="-16759" y="4904597"/>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5"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91769866"/>
              </p:ext>
            </p:extLst>
          </p:nvPr>
        </p:nvGraphicFramePr>
        <p:xfrm>
          <a:off x="797638" y="4521555"/>
          <a:ext cx="6437376" cy="124359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lnSpc>
                          <a:spcPts val="1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lnSpc>
                          <a:spcPts val="1000"/>
                        </a:lnSpc>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lnSpc>
                          <a:spcPts val="1000"/>
                        </a:lnSpc>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lnSpc>
                          <a:spcPts val="1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385639">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Correctional Services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13029700 (1 credit)</a:t>
                      </a:r>
                      <a:endParaRPr lang="en-US" sz="10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Principles of Law, Public Safety, Corrections, and Security</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ts val="1000"/>
                        </a:lnSpc>
                        <a:spcBef>
                          <a:spcPts val="0"/>
                        </a:spcBef>
                        <a:spcAft>
                          <a:spcPts val="0"/>
                        </a:spcAft>
                        <a:buNone/>
                      </a:pP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7992705"/>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733375" y="9149404"/>
            <a:ext cx="6699305" cy="214995"/>
          </a:xfrm>
          <a:prstGeom prst="rect">
            <a:avLst/>
          </a:prstGeom>
          <a:noFill/>
        </p:spPr>
        <p:txBody>
          <a:bodyPr wrap="square" rtlCol="0">
            <a:spAutoFit/>
          </a:bodyPr>
          <a:lstStyle/>
          <a:p>
            <a:pPr>
              <a:lnSpc>
                <a:spcPts val="960"/>
              </a:lnSpc>
              <a:defRPr/>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996" y="9333935"/>
            <a:ext cx="7772400" cy="338514"/>
          </a:xfrm>
          <a:prstGeom prst="rect">
            <a:avLst/>
          </a:prstGeom>
          <a:noFill/>
          <a:ln>
            <a:noFill/>
          </a:ln>
        </p:spPr>
        <p:txBody>
          <a:bodyPr spcFirstLastPara="1" wrap="square" lIns="91425" tIns="45700" rIns="91425" bIns="45700" anchor="t" anchorCtr="0">
            <a:spAutoFit/>
          </a:bodyPr>
          <a:lstStyle/>
          <a:p>
            <a:pPr lvl="0" algn="ctr">
              <a:defRPr/>
            </a:pPr>
            <a:r>
              <a:rPr kumimoji="0" lang="en-US" sz="8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800" b="1"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Law and Public Service </a:t>
            </a:r>
            <a:r>
              <a:rPr lang="en-US" sz="800"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c</a:t>
            </a:r>
            <a:r>
              <a:rPr kumimoji="0" lang="en-US" sz="800" i="0" u="none" strike="noStrike" kern="1200" cap="none" spc="0" normalizeH="0" baseline="0" noProof="0" dirty="0" err="1">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areer</a:t>
            </a:r>
            <a:r>
              <a:rPr kumimoji="0" lang="en-US" sz="800" i="0"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 cluster</a:t>
            </a:r>
            <a:r>
              <a:rPr kumimoji="0" lang="en-US" sz="8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8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8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800" u="sng"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8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800" b="0" i="0" u="sng"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8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8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4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rgbClr val="232C65"/>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rgbClr val="232C65"/>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rgbClr val="232C65"/>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24C3E2DF-4739-7249-9241-2CD8D54A0D8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94483" y="2067024"/>
            <a:ext cx="438912" cy="438912"/>
          </a:xfrm>
          <a:prstGeom prst="rect">
            <a:avLst/>
          </a:prstGeom>
        </p:spPr>
      </p:pic>
      <p:pic>
        <p:nvPicPr>
          <p:cNvPr id="15" name="Picture 14">
            <a:extLst>
              <a:ext uri="{FF2B5EF4-FFF2-40B4-BE49-F238E27FC236}">
                <a16:creationId xmlns:a16="http://schemas.microsoft.com/office/drawing/2014/main" id="{19AE09D6-7296-88C1-F114-4DCA4F652EE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99563" y="3441126"/>
            <a:ext cx="438912" cy="438912"/>
          </a:xfrm>
          <a:prstGeom prst="rect">
            <a:avLst/>
          </a:prstGeom>
        </p:spPr>
      </p:pic>
      <p:pic>
        <p:nvPicPr>
          <p:cNvPr id="18" name="Picture 17">
            <a:extLst>
              <a:ext uri="{FF2B5EF4-FFF2-40B4-BE49-F238E27FC236}">
                <a16:creationId xmlns:a16="http://schemas.microsoft.com/office/drawing/2014/main" id="{D22E9AB3-1F2A-25F2-564D-41955567CBF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99563" y="5029200"/>
            <a:ext cx="438912" cy="438912"/>
          </a:xfrm>
          <a:prstGeom prst="rect">
            <a:avLst/>
          </a:prstGeom>
        </p:spPr>
      </p:pic>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lvl="0" algn="ctr">
              <a:defRPr/>
            </a:pPr>
            <a:r>
              <a:rPr lang="en-US" sz="1400" b="1" i="1" dirty="0">
                <a:latin typeface="Calibri" panose="020F0502020204030204" pitchFamily="34" charset="0"/>
                <a:ea typeface="Open Sans Semibold" panose="020B0606030504020204" pitchFamily="34" charset="0"/>
                <a:cs typeface="Calibri" panose="020F0502020204030204" pitchFamily="34" charset="0"/>
              </a:rPr>
              <a:t>Law Enforcement</a:t>
            </a:r>
          </a:p>
        </p:txBody>
      </p:sp>
      <p:graphicFrame>
        <p:nvGraphicFramePr>
          <p:cNvPr id="2" name="Table 1">
            <a:extLst>
              <a:ext uri="{FF2B5EF4-FFF2-40B4-BE49-F238E27FC236}">
                <a16:creationId xmlns:a16="http://schemas.microsoft.com/office/drawing/2014/main" id="{85C40576-560C-18A4-FD82-70F8C95EE3C6}"/>
              </a:ext>
            </a:extLst>
          </p:cNvPr>
          <p:cNvGraphicFramePr>
            <a:graphicFrameLocks noGrp="1"/>
          </p:cNvGraphicFramePr>
          <p:nvPr>
            <p:extLst>
              <p:ext uri="{D42A27DB-BD31-4B8C-83A1-F6EECF244321}">
                <p14:modId xmlns:p14="http://schemas.microsoft.com/office/powerpoint/2010/main" val="3387483055"/>
              </p:ext>
            </p:extLst>
          </p:nvPr>
        </p:nvGraphicFramePr>
        <p:xfrm>
          <a:off x="777978" y="6218279"/>
          <a:ext cx="6437376" cy="2447564"/>
        </p:xfrm>
        <a:graphic>
          <a:graphicData uri="http://schemas.openxmlformats.org/drawingml/2006/table">
            <a:tbl>
              <a:tblPr firstRow="1" bandRow="1">
                <a:noFill/>
              </a:tblPr>
              <a:tblGrid>
                <a:gridCol w="1691640">
                  <a:extLst>
                    <a:ext uri="{9D8B030D-6E8A-4147-A177-3AD203B41FA5}">
                      <a16:colId xmlns:a16="http://schemas.microsoft.com/office/drawing/2014/main" val="3589058531"/>
                    </a:ext>
                  </a:extLst>
                </a:gridCol>
                <a:gridCol w="73152">
                  <a:extLst>
                    <a:ext uri="{9D8B030D-6E8A-4147-A177-3AD203B41FA5}">
                      <a16:colId xmlns:a16="http://schemas.microsoft.com/office/drawing/2014/main" val="830044053"/>
                    </a:ext>
                  </a:extLst>
                </a:gridCol>
                <a:gridCol w="2075688">
                  <a:extLst>
                    <a:ext uri="{9D8B030D-6E8A-4147-A177-3AD203B41FA5}">
                      <a16:colId xmlns:a16="http://schemas.microsoft.com/office/drawing/2014/main" val="3384556425"/>
                    </a:ext>
                  </a:extLst>
                </a:gridCol>
                <a:gridCol w="2596896">
                  <a:extLst>
                    <a:ext uri="{9D8B030D-6E8A-4147-A177-3AD203B41FA5}">
                      <a16:colId xmlns:a16="http://schemas.microsoft.com/office/drawing/2014/main" val="691579034"/>
                    </a:ext>
                  </a:extLst>
                </a:gridCol>
              </a:tblGrid>
              <a:tr h="329184">
                <a:tc>
                  <a:txBody>
                    <a:bodyPr/>
                    <a:lstStyle/>
                    <a:p>
                      <a:pPr marL="0" marR="0" lvl="0" indent="0" algn="l"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3463892244"/>
                  </a:ext>
                </a:extLst>
              </a:tr>
              <a:tr h="414753">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Forensic Science*</a:t>
                      </a:r>
                      <a:endParaRPr lang="en-US" sz="1100" b="1" i="0" u="none" strike="noStrike" cap="none" baseline="30000" dirty="0">
                        <a:solidFill>
                          <a:srgbClr val="012169"/>
                        </a:solidFill>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13029500 (1 credit)</a:t>
                      </a:r>
                      <a:endParaRPr lang="en-US" sz="10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One credit in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Biology, one credit in Chemistry, Integrated Chemistry and Physics (IPC), or Physics</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ts val="900"/>
                        </a:lnSpc>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8205048"/>
                  </a:ext>
                </a:extLst>
              </a:tr>
              <a:tr h="740990">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Law, Public Safety, Corrections, and Security*</a:t>
                      </a:r>
                      <a:endParaRPr lang="en-US" sz="1100" b="1" i="0" u="none" strike="noStrike" cap="none" baseline="30000" dirty="0">
                        <a:solidFill>
                          <a:srgbClr val="012169"/>
                        </a:solidFill>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13030100 (2 credits)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Second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13030110 (2 credits)</a:t>
                      </a:r>
                      <a:endParaRPr lang="en-US" sz="10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ts val="900"/>
                        </a:lnSpc>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0974436"/>
                  </a:ext>
                </a:extLst>
              </a:tr>
            </a:tbl>
          </a:graphicData>
        </a:graphic>
      </p:graphicFrame>
      <p:pic>
        <p:nvPicPr>
          <p:cNvPr id="8" name="Picture 7">
            <a:extLst>
              <a:ext uri="{FF2B5EF4-FFF2-40B4-BE49-F238E27FC236}">
                <a16:creationId xmlns:a16="http://schemas.microsoft.com/office/drawing/2014/main" id="{BDFDDB1A-5887-94A4-B505-27C8DC2629D8}"/>
              </a:ext>
            </a:extLst>
          </p:cNvPr>
          <p:cNvPicPr>
            <a:picLocks noChangeAspect="1"/>
          </p:cNvPicPr>
          <p:nvPr/>
        </p:nvPicPr>
        <p:blipFill>
          <a:blip r:embed="rId9"/>
          <a:stretch>
            <a:fillRect/>
          </a:stretch>
        </p:blipFill>
        <p:spPr>
          <a:xfrm>
            <a:off x="293458" y="6213705"/>
            <a:ext cx="414564" cy="1127858"/>
          </a:xfrm>
          <a:prstGeom prst="rect">
            <a:avLst/>
          </a:prstGeom>
        </p:spPr>
      </p:pic>
      <p:pic>
        <p:nvPicPr>
          <p:cNvPr id="3" name="Picture 2">
            <a:extLst>
              <a:ext uri="{FF2B5EF4-FFF2-40B4-BE49-F238E27FC236}">
                <a16:creationId xmlns:a16="http://schemas.microsoft.com/office/drawing/2014/main" id="{E612FF13-15DB-B6CB-5773-EA3B4D7FAB36}"/>
              </a:ext>
            </a:extLst>
          </p:cNvPr>
          <p:cNvPicPr>
            <a:picLocks noChangeAspect="1"/>
          </p:cNvPicPr>
          <p:nvPr/>
        </p:nvPicPr>
        <p:blipFill>
          <a:blip r:embed="rId10"/>
          <a:stretch>
            <a:fillRect/>
          </a:stretch>
        </p:blipFill>
        <p:spPr>
          <a:xfrm>
            <a:off x="318261" y="6243540"/>
            <a:ext cx="377985" cy="1018120"/>
          </a:xfrm>
          <a:prstGeom prst="rect">
            <a:avLst/>
          </a:prstGeom>
        </p:spPr>
      </p:pic>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Law">
      <a:dk1>
        <a:srgbClr val="000000"/>
      </a:dk1>
      <a:lt1>
        <a:srgbClr val="FFFFFF"/>
      </a:lt1>
      <a:dk2>
        <a:srgbClr val="232C65"/>
      </a:dk2>
      <a:lt2>
        <a:srgbClr val="E7E6E6"/>
      </a:lt2>
      <a:accent1>
        <a:srgbClr val="58B7E6"/>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aw" id="{0641B8A4-14D8-B043-A3A2-7C8EDB075F78}" vid="{20F7A24A-F41B-D549-B8F0-93580FFE1C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be74c8-68b7-49d6-ab11-c29225af66cf">
      <Terms xmlns="http://schemas.microsoft.com/office/infopath/2007/PartnerControls"/>
    </lcf76f155ced4ddcb4097134ff3c332f>
    <TaxCatchAll xmlns="475af76f-eb63-4387-973b-0ca94df6e6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4" ma:contentTypeDescription="Create a new document." ma:contentTypeScope="" ma:versionID="44a852b2f574d2459e2e14a84061e2cb">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9f9dfb4237674cb0ca9d6076f179e8dc"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89AA16-50AA-40D2-8F06-DE60B38BDF83}">
  <ds:schemaRefs>
    <ds:schemaRef ds:uri="http://schemas.openxmlformats.org/package/2006/metadata/core-properties"/>
    <ds:schemaRef ds:uri="http://www.w3.org/XML/1998/namespace"/>
    <ds:schemaRef ds:uri="d7be74c8-68b7-49d6-ab11-c29225af66cf"/>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475af76f-eb63-4387-973b-0ca94df6e649"/>
    <ds:schemaRef ds:uri="http://purl.org/dc/terms/"/>
  </ds:schemaRefs>
</ds:datastoreItem>
</file>

<file path=customXml/itemProps2.xml><?xml version="1.0" encoding="utf-8"?>
<ds:datastoreItem xmlns:ds="http://schemas.openxmlformats.org/officeDocument/2006/customXml" ds:itemID="{6FAD5D60-8817-42EB-9843-02EBE0AACCAF}">
  <ds:schemaRefs>
    <ds:schemaRef ds:uri="http://schemas.microsoft.com/sharepoint/v3/contenttype/forms"/>
  </ds:schemaRefs>
</ds:datastoreItem>
</file>

<file path=customXml/itemProps3.xml><?xml version="1.0" encoding="utf-8"?>
<ds:datastoreItem xmlns:ds="http://schemas.openxmlformats.org/officeDocument/2006/customXml" ds:itemID="{A110F8A4-35DB-4FA7-88B6-1146BFD885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e74c8-68b7-49d6-ab11-c29225af66cf"/>
    <ds:schemaRef ds:uri="475af76f-eb63-4387-973b-0ca94df6e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Template_Law</Template>
  <TotalTime>487</TotalTime>
  <Words>886</Words>
  <Application>Microsoft Office PowerPoint</Application>
  <PresentationFormat>Custom</PresentationFormat>
  <Paragraphs>124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Open Sans Light</vt:lpstr>
      <vt:lpstr>Calibri</vt:lpstr>
      <vt:lpstr>Arial</vt:lpstr>
      <vt:lpstr>Open Sans Semibold</vt:lpstr>
      <vt:lpstr>Calibri Light</vt:lpstr>
      <vt:lpstr>Office Theme</vt:lpstr>
      <vt:lpstr>Statewide Program of Study: Law Enforcement — Page 1 </vt:lpstr>
      <vt:lpstr>Statewide Program of Study: Law Enforcement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Law Enforcement</dc:title>
  <dc:subject/>
  <dc:creator>Texas Education Agency</dc:creator>
  <cp:keywords/>
  <dc:description/>
  <cp:lastModifiedBy>Jeter, Jennifer</cp:lastModifiedBy>
  <cp:revision>80</cp:revision>
  <cp:lastPrinted>2023-10-03T21:31:19Z</cp:lastPrinted>
  <dcterms:created xsi:type="dcterms:W3CDTF">2023-10-26T20:57:15Z</dcterms:created>
  <dcterms:modified xsi:type="dcterms:W3CDTF">2025-01-07T20:49:24Z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ies>
</file>