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7"/>
  </p:notesMasterIdLst>
  <p:sldIdLst>
    <p:sldId id="257" r:id="rId5"/>
    <p:sldId id="258" r:id="rId6"/>
  </p:sldIdLst>
  <p:sldSz cx="7772400" cy="10058400"/>
  <p:notesSz cx="6858000" cy="9144000"/>
  <p:embeddedFontLst>
    <p:embeddedFont>
      <p:font typeface="Open Sans ExtraBold" panose="020B0906030804020204" pitchFamily="34" charset="0"/>
      <p:bold r:id="rId8"/>
      <p:boldItalic r:id="rId9"/>
    </p:embeddedFont>
    <p:embeddedFont>
      <p:font typeface="Open Sans Light" panose="020B0306030504020204" pitchFamily="34" charset="0"/>
      <p:regular r:id="rId10"/>
      <p:italic r:id="rId11"/>
    </p:embeddedFont>
    <p:embeddedFont>
      <p:font typeface="Open Sans Semibold" panose="020B0706030804020204" pitchFamily="34" charset="0"/>
      <p:bold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132A6-BDAB-7D9A-FDAF-1B5C47512B95}" name="Hudson, Les" initials="HL" userId="S::Les.Hudson@tea.texas.gov::1b51e3df-f37c-4646-8151-9652bb88c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2A456-5FA7-4BA6-9650-936EE170537C}" v="4" dt="2024-06-27T14:44:04.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5" autoAdjust="0"/>
    <p:restoredTop sz="96061" autoAdjust="0"/>
  </p:normalViewPr>
  <p:slideViewPr>
    <p:cSldViewPr snapToGrid="0" snapToObjects="1">
      <p:cViewPr>
        <p:scale>
          <a:sx n="150" d="100"/>
          <a:sy n="150" d="100"/>
        </p:scale>
        <p:origin x="1272" y="-168"/>
      </p:cViewPr>
      <p:guideLst>
        <p:guide orient="horz" pos="3120"/>
        <p:guide pos="30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1/7/2025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139057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1/7/2025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programs-of-study-additional-resour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tea.texas.gov/ct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CTE@tea.texas.gov" TargetMode="External"/><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hyperlink" Target="https://tea.texas.gov/student-assessment/monitoring-and-interventions/program-monitoring-and-interventions/methods-of-administration-guidance-and-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Cosmetology and Personal Care Services</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22" name="TextBox 21">
            <a:extLst>
              <a:ext uri="{FF2B5EF4-FFF2-40B4-BE49-F238E27FC236}">
                <a16:creationId xmlns:a16="http://schemas.microsoft.com/office/drawing/2014/main" id="{1A61ADD8-3708-043B-3F17-05C1C62BD83A}"/>
              </a:ext>
            </a:extLst>
          </p:cNvPr>
          <p:cNvSpPr txBox="1"/>
          <p:nvPr/>
        </p:nvSpPr>
        <p:spPr>
          <a:xfrm>
            <a:off x="6749387" y="50463"/>
            <a:ext cx="935354" cy="200055"/>
          </a:xfrm>
          <a:prstGeom prst="rect">
            <a:avLst/>
          </a:prstGeom>
          <a:noFill/>
        </p:spPr>
        <p:txBody>
          <a:bodyPr wrap="square">
            <a:spAutoFit/>
          </a:bodyPr>
          <a:lstStyle/>
          <a:p>
            <a:r>
              <a:rPr lang="en-US" sz="700" i="1" dirty="0"/>
              <a:t>Revised–June 2024</a:t>
            </a:r>
          </a:p>
        </p:txBody>
      </p:sp>
      <p:sp>
        <p:nvSpPr>
          <p:cNvPr id="5" name="TextBox 4">
            <a:extLst>
              <a:ext uri="{FF2B5EF4-FFF2-40B4-BE49-F238E27FC236}">
                <a16:creationId xmlns:a16="http://schemas.microsoft.com/office/drawing/2014/main" id="{090C96C9-7626-E84E-94AF-1A4A71B39E9B}"/>
              </a:ext>
            </a:extLst>
          </p:cNvPr>
          <p:cNvSpPr txBox="1"/>
          <p:nvPr/>
        </p:nvSpPr>
        <p:spPr>
          <a:xfrm>
            <a:off x="1402300" y="164033"/>
            <a:ext cx="6192300" cy="1054135"/>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Human Services Career </a:t>
            </a: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Cluster</a:t>
            </a:r>
          </a:p>
          <a:p>
            <a:pPr>
              <a:lnSpc>
                <a:spcPts val="1200"/>
              </a:lnSpc>
              <a:defRPr/>
            </a:pPr>
            <a:r>
              <a:rPr lang="en-US" sz="1000"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The Human Services career cluster focuses on preparing individuals for employment in career pathways that relate to families and human needs, such as counseling and mental health services, family and community services, personal care services, and consumer services. This career cluster includes occupations ranging from community health workers to cosmetologists and nutritionists.</a:t>
            </a:r>
          </a:p>
        </p:txBody>
      </p:sp>
      <p:sp>
        <p:nvSpPr>
          <p:cNvPr id="6" name="TextBox 5">
            <a:extLst>
              <a:ext uri="{FF2B5EF4-FFF2-40B4-BE49-F238E27FC236}">
                <a16:creationId xmlns:a16="http://schemas.microsoft.com/office/drawing/2014/main" id="{F67423BB-E84B-A848-912D-92B720E05DCA}"/>
              </a:ext>
            </a:extLst>
          </p:cNvPr>
          <p:cNvSpPr txBox="1"/>
          <p:nvPr/>
        </p:nvSpPr>
        <p:spPr>
          <a:xfrm>
            <a:off x="148164" y="1343390"/>
            <a:ext cx="7432604" cy="1300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600" b="1" i="1" dirty="0">
                <a:solidFill>
                  <a:srgbClr val="363534"/>
                </a:solidFill>
                <a:latin typeface="Calibri" panose="020F0502020204030204" pitchFamily="34" charset="0"/>
                <a:ea typeface="Open Sans Semibold" panose="020B0606030504020204" pitchFamily="34" charset="0"/>
                <a:cs typeface="Calibri" panose="020F0502020204030204" pitchFamily="34" charset="0"/>
              </a:rPr>
              <a:t>Regional</a:t>
            </a: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Cosmetology and Personal Care Services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Approved in ESC Regions 1, 2, 3, 4, 5, 6, 7, 8, 9, 10, 11, 12, 13, 14, 16, 17, 18, 19, &amp; 20</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*The list of approved ESC regions is updated every school year. Be sure to check the CTE regional program of study website for updates.</a:t>
            </a:r>
            <a:endParaRPr kumimoji="0" lang="en-US" sz="18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a:lnSpc>
                <a:spcPts val="1150"/>
              </a:lnSpc>
              <a:spcAft>
                <a:spcPts val="300"/>
              </a:spcAf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The Cosmetology and Personal Care Services regional program of study focuses on occupational and educational opportunities associated with providing beauty and personal care services. This program of study includes managing personal care facilities and coordinating or supervising personal service workers.</a:t>
            </a:r>
          </a:p>
        </p:txBody>
      </p:sp>
      <p:sp>
        <p:nvSpPr>
          <p:cNvPr id="10" name="Rectangle 9">
            <a:extLst>
              <a:ext uri="{FF2B5EF4-FFF2-40B4-BE49-F238E27FC236}">
                <a16:creationId xmlns:a16="http://schemas.microsoft.com/office/drawing/2014/main" id="{0087655A-8678-C34A-B834-72710306E4AE}"/>
              </a:ext>
            </a:extLst>
          </p:cNvPr>
          <p:cNvSpPr/>
          <p:nvPr/>
        </p:nvSpPr>
        <p:spPr>
          <a:xfrm>
            <a:off x="476253" y="2586167"/>
            <a:ext cx="4166387"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A51F9466-4CB4-994E-AC8E-43A3A7C6FA27}"/>
              </a:ext>
            </a:extLst>
          </p:cNvPr>
          <p:cNvGraphicFramePr>
            <a:graphicFrameLocks noGrp="1"/>
          </p:cNvGraphicFramePr>
          <p:nvPr>
            <p:extLst>
              <p:ext uri="{D42A27DB-BD31-4B8C-83A1-F6EECF244321}">
                <p14:modId xmlns:p14="http://schemas.microsoft.com/office/powerpoint/2010/main" val="2194848259"/>
              </p:ext>
            </p:extLst>
          </p:nvPr>
        </p:nvGraphicFramePr>
        <p:xfrm>
          <a:off x="798156" y="2846214"/>
          <a:ext cx="3605899" cy="1553212"/>
        </p:xfrm>
        <a:graphic>
          <a:graphicData uri="http://schemas.openxmlformats.org/drawingml/2006/table">
            <a:tbl>
              <a:tblPr firstRow="1" bandRow="1">
                <a:effectLst/>
                <a:tableStyleId>{5C22544A-7EE6-4342-B048-85BDC9FD1C3A}</a:tableStyleId>
              </a:tblPr>
              <a:tblGrid>
                <a:gridCol w="576072">
                  <a:extLst>
                    <a:ext uri="{9D8B030D-6E8A-4147-A177-3AD203B41FA5}">
                      <a16:colId xmlns:a16="http://schemas.microsoft.com/office/drawing/2014/main" val="3900548994"/>
                    </a:ext>
                  </a:extLst>
                </a:gridCol>
                <a:gridCol w="3029827">
                  <a:extLst>
                    <a:ext uri="{9D8B030D-6E8A-4147-A177-3AD203B41FA5}">
                      <a16:colId xmlns:a16="http://schemas.microsoft.com/office/drawing/2014/main" val="1881397732"/>
                    </a:ext>
                  </a:extLst>
                </a:gridCol>
              </a:tblGrid>
              <a:tr h="176673">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marR="0" lvl="0" indent="-176213" algn="l" defTabSz="914400" rtl="0" eaLnBrk="1" fontAlgn="auto" latinLnBrk="0" hangingPunct="1">
                        <a:lnSpc>
                          <a:spcPts val="115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Cosmetology Design and Color Theory</a:t>
                      </a:r>
                    </a:p>
                    <a:p>
                      <a:pPr marL="176213" marR="0" lvl="0" indent="-176213" algn="l" defTabSz="914400" rtl="0" eaLnBrk="1" fontAlgn="auto" latinLnBrk="0" hangingPunct="1">
                        <a:lnSpc>
                          <a:spcPts val="115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Microbiology and Safety for Cosmetology Careers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176673">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Introduction to Cosmetology</a:t>
                      </a:r>
                    </a:p>
                    <a:p>
                      <a:pPr marL="171450" marR="0" lvl="0" indent="-171450" algn="l" defTabSz="914400" rtl="0" eaLnBrk="1" fontAlgn="auto" latinLnBrk="0" hangingPunct="1">
                        <a:lnSpc>
                          <a:spcPts val="1150"/>
                        </a:lnSpc>
                        <a:spcBef>
                          <a:spcPts val="0"/>
                        </a:spcBef>
                        <a:spcAft>
                          <a:spcPts val="0"/>
                        </a:spcAft>
                        <a:buClr>
                          <a:schemeClr val="tx1"/>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Entrepreneurship 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176673">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Cosmetology I</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it-IT"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Cosmetology I + Cosmetology I Lab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176673">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Cosmetology II </a:t>
                      </a:r>
                    </a:p>
                    <a:p>
                      <a:pPr marL="171450" marR="0" lvl="0" indent="-171450" algn="l" defTabSz="914400" rtl="0" eaLnBrk="1" fontAlgn="auto" latinLnBrk="0" hangingPunct="1">
                        <a:lnSpc>
                          <a:spcPts val="1150"/>
                        </a:lnSpc>
                        <a:spcBef>
                          <a:spcPts val="0"/>
                        </a:spcBef>
                        <a:spcAft>
                          <a:spcPts val="0"/>
                        </a:spcAft>
                        <a:buClr>
                          <a:prstClr val="black"/>
                        </a:buClr>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Cosmetology II + Cosmetology II Lab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7" name="Rectangle 26">
            <a:extLst>
              <a:ext uri="{FF2B5EF4-FFF2-40B4-BE49-F238E27FC236}">
                <a16:creationId xmlns:a16="http://schemas.microsoft.com/office/drawing/2014/main" id="{51EB19DF-B58A-124C-914A-06C3A6AAEC9E}"/>
              </a:ext>
            </a:extLst>
          </p:cNvPr>
          <p:cNvSpPr/>
          <p:nvPr/>
        </p:nvSpPr>
        <p:spPr>
          <a:xfrm>
            <a:off x="236999" y="6024588"/>
            <a:ext cx="4210735" cy="276999"/>
          </a:xfrm>
          <a:prstGeom prst="rect">
            <a:avLst/>
          </a:prstGeom>
        </p:spPr>
        <p:txBody>
          <a:bodyPr wrap="square">
            <a:spAutoFit/>
          </a:bodyPr>
          <a:lstStyle/>
          <a:p>
            <a:pPr lvl="0" algn="ctr">
              <a:buClr>
                <a:prstClr val="black"/>
              </a:buClr>
              <a:defRPr/>
            </a:pPr>
            <a:r>
              <a:rPr lang="en-US" sz="1200" b="1" dirty="0">
                <a:solidFill>
                  <a:schemeClr val="accent1"/>
                </a:solidFill>
                <a:latin typeface="Calibri" panose="020F0502020204030204" pitchFamily="34" charset="0"/>
                <a:ea typeface="Open Sans Condensed Condensed" pitchFamily="2" charset="0"/>
                <a:cs typeface="Calibri" panose="020F0502020204030204" pitchFamily="34" charset="0"/>
                <a:sym typeface="Calibri"/>
              </a:rPr>
              <a:t>Aligned Advanced Academic Courses </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44" name="Table 43" descr="Aligned Advanced Academic Courses">
            <a:extLst>
              <a:ext uri="{FF2B5EF4-FFF2-40B4-BE49-F238E27FC236}">
                <a16:creationId xmlns:a16="http://schemas.microsoft.com/office/drawing/2014/main" id="{3E2DD264-47B8-1545-85DD-F3E32EB813B3}"/>
              </a:ext>
            </a:extLst>
          </p:cNvPr>
          <p:cNvGraphicFramePr>
            <a:graphicFrameLocks noGrp="1"/>
          </p:cNvGraphicFramePr>
          <p:nvPr>
            <p:extLst>
              <p:ext uri="{D42A27DB-BD31-4B8C-83A1-F6EECF244321}">
                <p14:modId xmlns:p14="http://schemas.microsoft.com/office/powerpoint/2010/main" val="501930753"/>
              </p:ext>
            </p:extLst>
          </p:nvPr>
        </p:nvGraphicFramePr>
        <p:xfrm>
          <a:off x="221759" y="6271587"/>
          <a:ext cx="4196475" cy="236220"/>
        </p:xfrm>
        <a:graphic>
          <a:graphicData uri="http://schemas.openxmlformats.org/drawingml/2006/table">
            <a:tbl>
              <a:tblPr firstRow="1" bandRow="1">
                <a:effectLst/>
                <a:tableStyleId>{5C22544A-7EE6-4342-B048-85BDC9FD1C3A}</a:tableStyleId>
              </a:tblPr>
              <a:tblGrid>
                <a:gridCol w="1172408">
                  <a:extLst>
                    <a:ext uri="{9D8B030D-6E8A-4147-A177-3AD203B41FA5}">
                      <a16:colId xmlns:a16="http://schemas.microsoft.com/office/drawing/2014/main" val="3900548994"/>
                    </a:ext>
                  </a:extLst>
                </a:gridCol>
                <a:gridCol w="3024067">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Dual Credit</a:t>
                      </a:r>
                      <a:endParaRPr lang="en-US" sz="950" b="1" i="0" dirty="0">
                        <a:solidFill>
                          <a:srgbClr val="012169"/>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FF0000"/>
                        </a:buClr>
                        <a:buSzPts val="900"/>
                        <a:buFontTx/>
                        <a:buNone/>
                        <a:tabLst/>
                        <a:defRPr/>
                      </a:pPr>
                      <a:r>
                        <a:rPr lang="en-US" sz="900" b="0" kern="1200" dirty="0">
                          <a:solidFill>
                            <a:schemeClr val="tx1"/>
                          </a:solidFill>
                          <a:effectLst/>
                          <a:latin typeface="+mn-lt"/>
                          <a:ea typeface="+mn-ea"/>
                          <a:cs typeface="+mn-cs"/>
                        </a:rPr>
                        <a:t>Dual credit offerings will vary by local educational agency.</a:t>
                      </a:r>
                      <a:endPar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10000"/>
                      </a:schemeClr>
                    </a:solidFill>
                  </a:tcPr>
                </a:tc>
                <a:extLst>
                  <a:ext uri="{0D108BD9-81ED-4DB2-BD59-A6C34878D82A}">
                    <a16:rowId xmlns:a16="http://schemas.microsoft.com/office/drawing/2014/main" val="2448495746"/>
                  </a:ext>
                </a:extLst>
              </a:tr>
            </a:tbl>
          </a:graphicData>
        </a:graphic>
      </p:graphicFrame>
      <p:sp>
        <p:nvSpPr>
          <p:cNvPr id="2" name="TextBox 1">
            <a:extLst>
              <a:ext uri="{FF2B5EF4-FFF2-40B4-BE49-F238E27FC236}">
                <a16:creationId xmlns:a16="http://schemas.microsoft.com/office/drawing/2014/main" id="{50361EC3-77A7-994F-984F-11D4CA56C88D}"/>
              </a:ext>
            </a:extLst>
          </p:cNvPr>
          <p:cNvSpPr txBox="1"/>
          <p:nvPr/>
        </p:nvSpPr>
        <p:spPr>
          <a:xfrm>
            <a:off x="-298806" y="6470470"/>
            <a:ext cx="4825920" cy="678519"/>
          </a:xfrm>
          <a:prstGeom prst="rect">
            <a:avLst/>
          </a:prstGeom>
          <a:noFill/>
        </p:spPr>
        <p:txBody>
          <a:bodyPr wrap="square" rtlCol="0">
            <a:spAutoFit/>
          </a:bodyPr>
          <a:lstStyle/>
          <a:p>
            <a:pPr marL="457200" marR="0">
              <a:lnSpc>
                <a:spcPct val="107000"/>
              </a:lnSpc>
              <a:spcBef>
                <a:spcPts val="0"/>
              </a:spcBef>
              <a:spcAft>
                <a:spcPts val="0"/>
              </a:spcAft>
            </a:pPr>
            <a:r>
              <a:rPr lang="en-US" sz="900" i="1" dirty="0">
                <a:solidFill>
                  <a:srgbClr val="000000"/>
                </a:solidFill>
                <a:effectLst/>
                <a:latin typeface="Calibri" panose="020F0502020204030204" pitchFamily="34" charset="0"/>
                <a:ea typeface="Calibri" panose="020F0502020204030204" pitchFamily="34" charset="0"/>
              </a:rPr>
              <a:t>Students should be advised to consider these course opportunities to enrich their preparation. AP or IB courses not listed under the Secondary Courses for High School Credit section of this framework document do not count towards concentrator/completer status for this program of study.</a:t>
            </a:r>
            <a:endParaRPr lang="en-US" sz="900" dirty="0">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a16="http://schemas.microsoft.com/office/drawing/2014/main" id="{5E6D0C54-DE5D-EB4A-80F0-2C96F3B14DB5}"/>
              </a:ext>
            </a:extLst>
          </p:cNvPr>
          <p:cNvSpPr/>
          <p:nvPr/>
        </p:nvSpPr>
        <p:spPr>
          <a:xfrm>
            <a:off x="236169" y="7157192"/>
            <a:ext cx="416635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2291835903"/>
              </p:ext>
            </p:extLst>
          </p:nvPr>
        </p:nvGraphicFramePr>
        <p:xfrm>
          <a:off x="225969" y="7402715"/>
          <a:ext cx="4210736" cy="883920"/>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Work part-time in a salon, spa, or barbershop</a:t>
                      </a:r>
                    </a:p>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an apprenticeship at a salon to become an apprentice stylist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5098"/>
                      </a:schemeClr>
                    </a:solidFill>
                  </a:tcPr>
                </a:tc>
                <a:extLst>
                  <a:ext uri="{0D108BD9-81ED-4DB2-BD59-A6C34878D82A}">
                    <a16:rowId xmlns:a16="http://schemas.microsoft.com/office/drawing/2014/main" val="2479243592"/>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Tour a salon, spa, or barbershop</a:t>
                      </a:r>
                    </a:p>
                    <a:p>
                      <a:pPr marL="171450" marR="0" lvl="0" indent="-17145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235525" y="8369247"/>
            <a:ext cx="42882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14" name="Google Shape;166;p1">
            <a:extLst>
              <a:ext uri="{FF2B5EF4-FFF2-40B4-BE49-F238E27FC236}">
                <a16:creationId xmlns:a16="http://schemas.microsoft.com/office/drawing/2014/main" id="{F3FFB454-99EA-E048-AE90-DD129590DE9E}"/>
              </a:ext>
            </a:extLst>
          </p:cNvPr>
          <p:cNvSpPr txBox="1"/>
          <p:nvPr/>
        </p:nvSpPr>
        <p:spPr>
          <a:xfrm>
            <a:off x="223945" y="8609655"/>
            <a:ext cx="4344481" cy="379334"/>
          </a:xfrm>
          <a:prstGeom prst="rect">
            <a:avLst/>
          </a:prstGeom>
          <a:noFill/>
          <a:ln>
            <a:noFill/>
          </a:ln>
        </p:spPr>
        <p:txBody>
          <a:bodyPr spcFirstLastPara="1" wrap="square" lIns="0" tIns="0" rIns="0" bIns="0" numCol="2" spcCol="18288" anchor="t" anchorCtr="0">
            <a:noAutofit/>
          </a:bodyPr>
          <a:lstStyle/>
          <a:p>
            <a:pPr marL="127000" marR="0" lvl="0" indent="-127000" algn="l" defTabSz="914400" rtl="0" eaLnBrk="1" fontAlgn="auto" latinLnBrk="0" hangingPunct="1">
              <a:lnSpc>
                <a:spcPts val="1150"/>
              </a:lnSpc>
              <a:spcBef>
                <a:spcPts val="0"/>
              </a:spcBef>
              <a:spcAft>
                <a:spcPts val="0"/>
              </a:spcAft>
              <a:buClr>
                <a:schemeClr val="tx1"/>
              </a:buClr>
              <a:buSzPct val="120000"/>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ts val="1150"/>
              </a:lnSpc>
              <a:spcBef>
                <a:spcPts val="0"/>
              </a:spcBef>
              <a:spcAft>
                <a:spcPts val="0"/>
              </a:spcAft>
              <a:buClr>
                <a:schemeClr val="tx1"/>
              </a:buClr>
              <a:buSzPct val="120000"/>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Cosmetology Operator License</a:t>
            </a:r>
          </a:p>
          <a:p>
            <a:pPr marL="127000" marR="0" lvl="0" indent="-127000" algn="l" defTabSz="914400" rtl="0" eaLnBrk="1" fontAlgn="auto" latinLnBrk="0" hangingPunct="1">
              <a:lnSpc>
                <a:spcPts val="1150"/>
              </a:lnSpc>
              <a:spcBef>
                <a:spcPts val="0"/>
              </a:spcBef>
              <a:spcAft>
                <a:spcPts val="0"/>
              </a:spcAft>
              <a:buClr>
                <a:schemeClr val="tx1"/>
              </a:buClr>
              <a:buSzPct val="120000"/>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7" name="Rectangle 16">
            <a:extLst>
              <a:ext uri="{FF2B5EF4-FFF2-40B4-BE49-F238E27FC236}">
                <a16:creationId xmlns:a16="http://schemas.microsoft.com/office/drawing/2014/main" id="{8901CE91-ECE6-7049-B499-17887E1ED1D4}"/>
              </a:ext>
              <a:ext uri="{C183D7F6-B498-43B3-948B-1728B52AA6E4}">
                <adec:decorative xmlns:adec="http://schemas.microsoft.com/office/drawing/2017/decorative" val="1"/>
              </a:ext>
            </a:extLst>
          </p:cNvPr>
          <p:cNvSpPr/>
          <p:nvPr/>
        </p:nvSpPr>
        <p:spPr>
          <a:xfrm>
            <a:off x="4675133" y="3166114"/>
            <a:ext cx="3116932" cy="6903722"/>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78935" y="3381640"/>
            <a:ext cx="2882825"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92740" y="3646155"/>
            <a:ext cx="2882825" cy="1432731"/>
          </a:xfrm>
          <a:prstGeom prst="rect">
            <a:avLst/>
          </a:prstGeom>
          <a:noFill/>
          <a:ln>
            <a:noFill/>
          </a:ln>
        </p:spPr>
        <p:txBody>
          <a:bodyPr spcFirstLastPara="1" wrap="square" lIns="91425" tIns="45700" rIns="91425" bIns="45700" anchor="t" anchorCtr="0">
            <a:noAutofit/>
          </a:bodyPr>
          <a:lstStyle/>
          <a:p>
            <a:pPr>
              <a:buClr>
                <a:srgbClr val="363534"/>
              </a:buClr>
              <a:defRPr/>
            </a:pPr>
            <a:r>
              <a:rPr lang="en-US" sz="900" b="1" dirty="0">
                <a:solidFill>
                  <a:prstClr val="black"/>
                </a:solidFill>
                <a:ea typeface="Open Sans ExtraBold"/>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Apprenticeships</a:t>
            </a:r>
            <a:endParaRPr lang="en-US" sz="900" dirty="0">
              <a:ea typeface="Calibri" panose="020F0502020204030204"/>
              <a:cs typeface="Calibri" panose="020F0502020204030204"/>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71450" indent="-171450">
              <a:lnSpc>
                <a:spcPts val="1000"/>
              </a:lnSpc>
              <a:buFont typeface="Arial" panose="020B0604020202020204" pitchFamily="34" charset="0"/>
              <a:buChar char="•"/>
              <a:defRPr/>
            </a:pPr>
            <a:r>
              <a:rPr lang="en-US" sz="900" dirty="0">
                <a:solidFill>
                  <a:prstClr val="black"/>
                </a:solidFill>
                <a:latin typeface="Calibri"/>
                <a:ea typeface="Open Sans ExtraBold"/>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Apprentice Stylist</a:t>
            </a:r>
            <a:endParaRPr lang="en-US" sz="900" dirty="0">
              <a:solidFill>
                <a:prstClr val="black"/>
              </a:solidFill>
              <a:latin typeface="Calibri"/>
              <a:ea typeface="Open Sans ExtraBold"/>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700"/>
              </a:lnSpc>
              <a:spcBef>
                <a:spcPts val="0"/>
              </a:spcBef>
              <a:spcAft>
                <a:spcPts val="0"/>
              </a:spcAft>
              <a:buClr>
                <a:srgbClr val="363534"/>
              </a:buClr>
              <a:buSzTx/>
              <a:buFont typeface="Arial"/>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14300" marR="0" lvl="0" indent="-114300" algn="l" defTabSz="914400" rtl="0" eaLnBrk="1" fontAlgn="auto" latinLnBrk="0" hangingPunct="1">
              <a:lnSpc>
                <a:spcPts val="1000"/>
              </a:lnSpc>
              <a:spcBef>
                <a:spcPts val="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Associate Degrees</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Cosmetology </a:t>
            </a: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Operator</a:t>
            </a:r>
          </a:p>
          <a:p>
            <a:pPr marL="171450" lvl="0" indent="-171450">
              <a:lnSpc>
                <a:spcPts val="1000"/>
              </a:lnSpc>
              <a:buClr>
                <a:schemeClr val="tx1"/>
              </a:buClr>
              <a:buSzPct val="100000"/>
              <a:buFont typeface="Arial" panose="020B0604020202020204" pitchFamily="34" charset="0"/>
              <a:buChar char="•"/>
              <a:defRPr/>
            </a:pPr>
            <a:r>
              <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Esthetics and Skin Care</a:t>
            </a:r>
          </a:p>
          <a:p>
            <a:pPr lvl="0">
              <a:lnSpc>
                <a:spcPts val="700"/>
              </a:lnSpc>
              <a:buClr>
                <a:srgbClr val="363534"/>
              </a:buClr>
              <a:buSzPts val="800"/>
              <a:defRPr/>
            </a:pPr>
            <a:endParaRPr kumimoji="0" lang="en-US" sz="7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a:buClr>
                <a:srgbClr val="363534"/>
              </a:buClr>
              <a:defRPr/>
            </a:pPr>
            <a:r>
              <a:rPr lang="en-US" sz="900" b="1" dirty="0">
                <a:solidFill>
                  <a:prstClr val="black"/>
                </a:solidFill>
                <a:ea typeface="Open Sans ExtraBold"/>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Additional Stackable IBCs/License</a:t>
            </a:r>
            <a:endParaRPr lang="en-US" sz="900" dirty="0">
              <a:ea typeface="Calibri" panose="020F0502020204030204"/>
              <a:cs typeface="Calibri" panose="020F0502020204030204"/>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171450" indent="-171450">
              <a:lnSpc>
                <a:spcPts val="1000"/>
              </a:lnSpc>
              <a:buClr>
                <a:schemeClr val="tx1"/>
              </a:buClr>
              <a:buFont typeface="Arial" panose="020B0604020202020204" pitchFamily="34" charset="0"/>
              <a:buChar char="•"/>
              <a:defRPr/>
            </a:pPr>
            <a:r>
              <a:rPr lang="en-US" sz="900" dirty="0">
                <a:solidFill>
                  <a:prstClr val="black"/>
                </a:solidFill>
                <a:latin typeface="Calibri"/>
                <a:ea typeface="Open Sans ExtraBold"/>
                <a:cs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Class A Barber</a:t>
            </a:r>
          </a:p>
          <a:p>
            <a:pPr marL="171450" indent="-171450">
              <a:lnSpc>
                <a:spcPts val="1000"/>
              </a:lnSpc>
              <a:buClr>
                <a:schemeClr val="tx1"/>
              </a:buClr>
              <a:buFont typeface="Arial" panose="020B0604020202020204" pitchFamily="34" charset="0"/>
              <a:buChar char="•"/>
              <a:defRPr/>
            </a:pPr>
            <a:r>
              <a:rPr lang="en-US" sz="900" dirty="0">
                <a:solidFill>
                  <a:prstClr val="black"/>
                </a:solidFill>
                <a:latin typeface="Calibri"/>
                <a:ea typeface="Open Sans ExtraBold"/>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Eyelash Extension Specialist</a:t>
            </a:r>
          </a:p>
          <a:p>
            <a:pPr marL="171450" indent="-171450">
              <a:lnSpc>
                <a:spcPts val="1000"/>
              </a:lnSpc>
              <a:buClr>
                <a:schemeClr val="tx1"/>
              </a:buClr>
              <a:buFont typeface="Arial" panose="020B0604020202020204" pitchFamily="34" charset="0"/>
              <a:buChar char="•"/>
              <a:defRPr/>
            </a:pPr>
            <a:r>
              <a:rPr lang="en-US" sz="900" dirty="0">
                <a:solidFill>
                  <a:prstClr val="black"/>
                </a:solidFill>
                <a:latin typeface="Calibri"/>
                <a:ea typeface="Open Sans ExtraBold"/>
                <a:cs typeface="Calibri"/>
                <a:sym typeface="Calibri"/>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Hair Weaving Specialist</a:t>
            </a:r>
          </a:p>
        </p:txBody>
      </p:sp>
      <p:sp>
        <p:nvSpPr>
          <p:cNvPr id="15" name="Rectangle 14">
            <a:extLst>
              <a:ext uri="{FF2B5EF4-FFF2-40B4-BE49-F238E27FC236}">
                <a16:creationId xmlns:a16="http://schemas.microsoft.com/office/drawing/2014/main" id="{015EAF6B-99CE-4B46-8970-C84F35537098}"/>
              </a:ext>
            </a:extLst>
          </p:cNvPr>
          <p:cNvSpPr/>
          <p:nvPr/>
        </p:nvSpPr>
        <p:spPr>
          <a:xfrm>
            <a:off x="5387051" y="5865375"/>
            <a:ext cx="2268704"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847796" y="8134795"/>
            <a:ext cx="3539437"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Cosmetology and Personal Care Services</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65632" y="3633850"/>
            <a:ext cx="610356" cy="596485"/>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1406" y="2939980"/>
            <a:ext cx="610355" cy="596484"/>
          </a:xfrm>
          <a:prstGeom prst="rect">
            <a:avLst/>
          </a:prstGeom>
        </p:spPr>
      </p:pic>
      <p:sp>
        <p:nvSpPr>
          <p:cNvPr id="46" name="Double Bracket 45">
            <a:extLst>
              <a:ext uri="{FF2B5EF4-FFF2-40B4-BE49-F238E27FC236}">
                <a16:creationId xmlns:a16="http://schemas.microsoft.com/office/drawing/2014/main" id="{29723102-B029-6046-AE5F-B64631A4EF05}"/>
              </a:ext>
              <a:ext uri="{C183D7F6-B498-43B3-948B-1728B52AA6E4}">
                <adec:decorative xmlns:adec="http://schemas.microsoft.com/office/drawing/2017/decorative" val="1"/>
              </a:ext>
            </a:extLst>
          </p:cNvPr>
          <p:cNvSpPr/>
          <p:nvPr/>
        </p:nvSpPr>
        <p:spPr>
          <a:xfrm>
            <a:off x="5316160" y="6254706"/>
            <a:ext cx="1899685" cy="1000927"/>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95381" y="6296452"/>
            <a:ext cx="1934240" cy="198601"/>
          </a:xfrm>
          <a:prstGeom prst="rect">
            <a:avLst/>
          </a:prstGeom>
          <a:noFill/>
        </p:spPr>
        <p:txBody>
          <a:bodyPr wrap="square" rtlCol="0">
            <a:noAutofit/>
          </a:bodyPr>
          <a:lstStyle/>
          <a:p>
            <a:pPr lvl="0" defTabSz="1341150">
              <a:lnSpc>
                <a:spcPts val="1200"/>
              </a:lnSpc>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Hairdressers, Hairstylists, </a:t>
            </a:r>
            <a:b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b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and Cosmetologists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411296" y="6643692"/>
            <a:ext cx="1939172" cy="504153"/>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27,286</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8,014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25%</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45" name="Double Bracket 44">
            <a:extLst>
              <a:ext uri="{FF2B5EF4-FFF2-40B4-BE49-F238E27FC236}">
                <a16:creationId xmlns:a16="http://schemas.microsoft.com/office/drawing/2014/main" id="{3BA72D32-C034-BD46-AA07-443AFE5B1384}"/>
              </a:ext>
              <a:ext uri="{C183D7F6-B498-43B3-948B-1728B52AA6E4}">
                <adec:decorative xmlns:adec="http://schemas.microsoft.com/office/drawing/2017/decorative" val="1"/>
              </a:ext>
            </a:extLst>
          </p:cNvPr>
          <p:cNvSpPr/>
          <p:nvPr/>
        </p:nvSpPr>
        <p:spPr>
          <a:xfrm>
            <a:off x="5313779" y="7345273"/>
            <a:ext cx="1899686" cy="83353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407827" y="7381125"/>
            <a:ext cx="1821043" cy="238027"/>
          </a:xfrm>
          <a:prstGeom prst="rect">
            <a:avLst/>
          </a:prstGeom>
          <a:noFill/>
        </p:spPr>
        <p:txBody>
          <a:bodyPr wrap="square" rtlCol="0">
            <a:noAutofit/>
          </a:bodyPr>
          <a:lstStyle/>
          <a:p>
            <a:pPr lvl="0" defTabSz="1341150">
              <a:lnSpc>
                <a:spcPts val="1200"/>
              </a:lnSpc>
              <a:buClr>
                <a:prstClr val="black"/>
              </a:buClr>
              <a:buSzPts val="800"/>
              <a:defRPr/>
            </a:pPr>
            <a:r>
              <a:rPr lang="en-US" sz="11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Skincare Specialists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94360" y="7565498"/>
            <a:ext cx="1809580" cy="517432"/>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$35,112</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778</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38%</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9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76487" y="5768872"/>
            <a:ext cx="605476" cy="584834"/>
          </a:xfrm>
          <a:prstGeom prst="rect">
            <a:avLst/>
          </a:prstGeom>
        </p:spPr>
      </p:pic>
      <p:sp>
        <p:nvSpPr>
          <p:cNvPr id="32" name="Double Bracket 31">
            <a:extLst>
              <a:ext uri="{FF2B5EF4-FFF2-40B4-BE49-F238E27FC236}">
                <a16:creationId xmlns:a16="http://schemas.microsoft.com/office/drawing/2014/main" id="{C158C378-9848-B245-98F2-BA389079EE25}"/>
              </a:ext>
              <a:ext uri="{C183D7F6-B498-43B3-948B-1728B52AA6E4}">
                <adec:decorative xmlns:adec="http://schemas.microsoft.com/office/drawing/2017/decorative" val="1"/>
              </a:ext>
            </a:extLst>
          </p:cNvPr>
          <p:cNvSpPr/>
          <p:nvPr/>
        </p:nvSpPr>
        <p:spPr>
          <a:xfrm>
            <a:off x="5316160" y="8266943"/>
            <a:ext cx="1901952" cy="996844"/>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380395" y="8310716"/>
            <a:ext cx="1934240" cy="198601"/>
          </a:xfrm>
          <a:prstGeom prst="rect">
            <a:avLst/>
          </a:prstGeom>
          <a:noFill/>
        </p:spPr>
        <p:txBody>
          <a:bodyPr wrap="square" rtlCol="0">
            <a:noAutofit/>
          </a:bodyPr>
          <a:lstStyle/>
          <a:p>
            <a:pPr lvl="0" defTabSz="1341150">
              <a:lnSpc>
                <a:spcPts val="1200"/>
              </a:lnSpc>
              <a:buClr>
                <a:prstClr val="black"/>
              </a:buClr>
              <a:buSzPts val="800"/>
              <a:defRPr/>
            </a:pPr>
            <a:r>
              <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First-Line Supervisors of Personal Service Workers</a:t>
            </a:r>
            <a:endParaRPr kumimoji="0" lang="en-US" sz="11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407827" y="8651129"/>
            <a:ext cx="1881136" cy="50228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 $</a:t>
            </a:r>
            <a:r>
              <a:rPr lang="en-US" sz="1000" dirty="0">
                <a:solidFill>
                  <a:prstClr val="black"/>
                </a:solidFill>
                <a:latin typeface="Calibri" panose="020F0502020204030204" pitchFamily="34" charset="0"/>
                <a:ea typeface="Open Sans ExtraBold" panose="020B0606030504020204" pitchFamily="34" charset="0"/>
                <a:cs typeface="Calibri" panose="020F0502020204030204" pitchFamily="34" charset="0"/>
              </a:rPr>
              <a:t>36,795</a:t>
            </a:r>
            <a:endPar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2,253</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29%</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46880" y="9574456"/>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51966" y="9537184"/>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Cosmetology and Personal Care Services regional program of study will fulfill requirements of the Public Service endorsement. </a:t>
            </a:r>
          </a:p>
        </p:txBody>
      </p:sp>
      <p:sp>
        <p:nvSpPr>
          <p:cNvPr id="8" name="TextBox 7">
            <a:extLst>
              <a:ext uri="{FF2B5EF4-FFF2-40B4-BE49-F238E27FC236}">
                <a16:creationId xmlns:a16="http://schemas.microsoft.com/office/drawing/2014/main" id="{95D26632-A41B-2836-E6F6-E6BCA9744BBF}"/>
              </a:ext>
            </a:extLst>
          </p:cNvPr>
          <p:cNvSpPr txBox="1"/>
          <p:nvPr/>
        </p:nvSpPr>
        <p:spPr>
          <a:xfrm>
            <a:off x="4656083" y="9331529"/>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a:t>
            </a:r>
            <a:endParaRPr lang="en-US" sz="600" dirty="0">
              <a:solidFill>
                <a:schemeClr val="tx2"/>
              </a:solidFill>
              <a:ea typeface="Open Sans Light" panose="020B0606030504020204" pitchFamily="34" charset="0"/>
              <a:cs typeface="Calibri" panose="020F0502020204030204" pitchFamily="34" charset="0"/>
            </a:endParaRPr>
          </a:p>
        </p:txBody>
      </p:sp>
      <p:pic>
        <p:nvPicPr>
          <p:cNvPr id="9" name="Picture 8" descr="QR Code">
            <a:extLst>
              <a:ext uri="{FF2B5EF4-FFF2-40B4-BE49-F238E27FC236}">
                <a16:creationId xmlns:a16="http://schemas.microsoft.com/office/drawing/2014/main" id="{415D5C8C-EAB0-FA40-9BA7-2BFCC7927FEC}"/>
              </a:ext>
              <a:ext uri="{C183D7F6-B498-43B3-948B-1728B52AA6E4}">
                <adec:decorative xmlns:adec="http://schemas.microsoft.com/office/drawing/2017/decorative" val="0"/>
              </a:ext>
            </a:extLst>
          </p:cNvPr>
          <p:cNvPicPr>
            <a:picLocks noChangeAspect="1"/>
          </p:cNvPicPr>
          <p:nvPr/>
        </p:nvPicPr>
        <p:blipFill rotWithShape="1">
          <a:blip r:embed="rId8"/>
          <a:srcRect l="19500" t="17326" r="20334" b="23971"/>
          <a:stretch/>
        </p:blipFill>
        <p:spPr>
          <a:xfrm>
            <a:off x="4731043" y="9513815"/>
            <a:ext cx="506069" cy="493776"/>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73992"/>
            <a:ext cx="2343110" cy="552267"/>
          </a:xfrm>
          <a:prstGeom prst="rect">
            <a:avLst/>
          </a:prstGeom>
          <a:noFill/>
        </p:spPr>
        <p:txBody>
          <a:bodyPr wrap="square" rtlCol="0">
            <a:spAutoFit/>
          </a:bodyPr>
          <a:lstStyle/>
          <a:p>
            <a:pPr>
              <a:lnSpc>
                <a:spcPct val="108000"/>
              </a:lnSpc>
            </a:pPr>
            <a:r>
              <a:rPr lang="en-US" sz="700" i="1" dirty="0">
                <a:solidFill>
                  <a:schemeClr val="tx2"/>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700" dirty="0">
                <a:solidFill>
                  <a:schemeClr val="tx2"/>
                </a:solidFill>
                <a:latin typeface="Calibri" panose="020F0502020204030204" pitchFamily="34" charset="0"/>
                <a:ea typeface="Open Sans Light" panose="020B060603050402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https://tea.texas.gov/academics/college-career-and-military-prep/career-and-technical-education/programs-of-study-additional-resour</a:t>
            </a:r>
            <a:r>
              <a:rPr lang="en-US" sz="700" dirty="0">
                <a:solidFill>
                  <a:schemeClr val="tx2"/>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ces</a:t>
            </a:r>
            <a:endParaRPr lang="en-US" sz="700" i="1" dirty="0">
              <a:solidFill>
                <a:schemeClr val="tx2"/>
              </a:solidFill>
              <a:latin typeface="Calibri" panose="020F0502020204030204" pitchFamily="34" charset="0"/>
              <a:ea typeface="Open Sans ExtraBold" panose="020B0606030504020204" pitchFamily="34" charset="0"/>
              <a:cs typeface="Calibri" panose="020F0502020204030204" pitchFamily="34" charset="0"/>
            </a:endParaRPr>
          </a:p>
        </p:txBody>
      </p:sp>
      <p:pic>
        <p:nvPicPr>
          <p:cNvPr id="50" name="Picture 49">
            <a:extLst>
              <a:ext uri="{FF2B5EF4-FFF2-40B4-BE49-F238E27FC236}">
                <a16:creationId xmlns:a16="http://schemas.microsoft.com/office/drawing/2014/main" id="{95EE3039-225D-854C-AEF7-F24F49D9B8C5}"/>
              </a:ext>
              <a:ext uri="{C183D7F6-B498-43B3-948B-1728B52AA6E4}">
                <adec:decorative xmlns:adec="http://schemas.microsoft.com/office/drawing/2017/decorative" val="1"/>
              </a:ext>
            </a:extLst>
          </p:cNvPr>
          <p:cNvPicPr>
            <a:picLocks noChangeAspect="1"/>
          </p:cNvPicPr>
          <p:nvPr/>
        </p:nvPicPr>
        <p:blipFill rotWithShape="1">
          <a:blip r:embed="rId10"/>
          <a:srcRect l="51145" r="5725" b="32702"/>
          <a:stretch/>
        </p:blipFill>
        <p:spPr>
          <a:xfrm>
            <a:off x="5289003" y="2560769"/>
            <a:ext cx="906698" cy="763210"/>
          </a:xfrm>
          <a:prstGeom prst="rect">
            <a:avLst/>
          </a:prstGeom>
          <a:ln>
            <a:noFill/>
          </a:ln>
          <a:effectLst/>
        </p:spPr>
      </p:pic>
      <p:pic>
        <p:nvPicPr>
          <p:cNvPr id="51" name="Picture 50">
            <a:extLst>
              <a:ext uri="{FF2B5EF4-FFF2-40B4-BE49-F238E27FC236}">
                <a16:creationId xmlns:a16="http://schemas.microsoft.com/office/drawing/2014/main" id="{6642D52A-7A29-0646-ADDB-68AA8EB6FADB}"/>
              </a:ext>
              <a:ext uri="{C183D7F6-B498-43B3-948B-1728B52AA6E4}">
                <adec:decorative xmlns:adec="http://schemas.microsoft.com/office/drawing/2017/decorative" val="1"/>
              </a:ext>
            </a:extLst>
          </p:cNvPr>
          <p:cNvPicPr>
            <a:picLocks noChangeAspect="1"/>
          </p:cNvPicPr>
          <p:nvPr/>
        </p:nvPicPr>
        <p:blipFill rotWithShape="1">
          <a:blip r:embed="rId10"/>
          <a:srcRect t="5861" r="51724" b="53117"/>
          <a:stretch/>
        </p:blipFill>
        <p:spPr>
          <a:xfrm>
            <a:off x="6108152" y="2561562"/>
            <a:ext cx="1663251" cy="762417"/>
          </a:xfrm>
          <a:prstGeom prst="rect">
            <a:avLst/>
          </a:prstGeom>
          <a:ln>
            <a:noFill/>
          </a:ln>
          <a:effectLst/>
        </p:spPr>
      </p:pic>
      <p:pic>
        <p:nvPicPr>
          <p:cNvPr id="52" name="Picture 51">
            <a:extLst>
              <a:ext uri="{FF2B5EF4-FFF2-40B4-BE49-F238E27FC236}">
                <a16:creationId xmlns:a16="http://schemas.microsoft.com/office/drawing/2014/main" id="{21A6E43E-111B-DE42-B29D-D82C2EBBFCDE}"/>
              </a:ext>
              <a:ext uri="{C183D7F6-B498-43B3-948B-1728B52AA6E4}">
                <adec:decorative xmlns:adec="http://schemas.microsoft.com/office/drawing/2017/decorative" val="1"/>
              </a:ext>
            </a:extLst>
          </p:cNvPr>
          <p:cNvPicPr>
            <a:picLocks noChangeAspect="1"/>
          </p:cNvPicPr>
          <p:nvPr/>
        </p:nvPicPr>
        <p:blipFill rotWithShape="1">
          <a:blip r:embed="rId10"/>
          <a:srcRect t="53564" r="77579"/>
          <a:stretch/>
        </p:blipFill>
        <p:spPr>
          <a:xfrm>
            <a:off x="4667198" y="2558328"/>
            <a:ext cx="685305" cy="765651"/>
          </a:xfrm>
          <a:prstGeom prst="rect">
            <a:avLst/>
          </a:prstGeom>
          <a:ln>
            <a:noFill/>
          </a:ln>
          <a:effectLst/>
        </p:spPr>
      </p:pic>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0B2857-A3D3-EA30-610D-4B5165196861}"/>
              </a:ext>
            </a:extLst>
          </p:cNvPr>
          <p:cNvPicPr>
            <a:picLocks noChangeAspect="1"/>
          </p:cNvPicPr>
          <p:nvPr/>
        </p:nvPicPr>
        <p:blipFill>
          <a:blip r:embed="rId4"/>
          <a:stretch>
            <a:fillRect/>
          </a:stretch>
        </p:blipFill>
        <p:spPr>
          <a:xfrm>
            <a:off x="328787" y="6659362"/>
            <a:ext cx="408467" cy="1127858"/>
          </a:xfrm>
          <a:prstGeom prst="rect">
            <a:avLst/>
          </a:prstGeom>
        </p:spPr>
      </p:pic>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a:t>
            </a:r>
            <a:r>
              <a:rPr lang="en-US" sz="800" b="1" i="1" kern="1200" dirty="0">
                <a:solidFill>
                  <a:schemeClr val="bg1"/>
                </a:solidFill>
                <a:effectLst/>
                <a:latin typeface="+mj-lt"/>
                <a:ea typeface="+mj-ea"/>
                <a:cs typeface="+mj-cs"/>
              </a:rPr>
              <a:t>Cosmetology and Personal Care Services</a:t>
            </a:r>
            <a:r>
              <a:rPr lang="en-US" sz="800" dirty="0">
                <a:solidFill>
                  <a:schemeClr val="bg1"/>
                </a:solidFill>
              </a:rPr>
              <a:t> </a:t>
            </a:r>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64160" y="163101"/>
            <a:ext cx="6392254" cy="400110"/>
          </a:xfrm>
          <a:prstGeom prst="rect">
            <a:avLst/>
          </a:prstGeom>
          <a:noFill/>
        </p:spPr>
        <p:txBody>
          <a:bodyPr wrap="square" rtlCol="0">
            <a:spAutoFit/>
          </a:bodyPr>
          <a:lstStyle/>
          <a:p>
            <a:pPr lvl="0">
              <a:spcAft>
                <a:spcPts val="300"/>
              </a:spcAft>
              <a:defRPr/>
            </a:pPr>
            <a:r>
              <a:rPr lang="en-US" sz="2000" b="1" dirty="0">
                <a:solidFill>
                  <a:schemeClr val="accent1"/>
                </a:solidFill>
                <a:latin typeface="Calibri" panose="020F0502020204030204" pitchFamily="34" charset="0"/>
                <a:ea typeface="Open Sans Condensed Condensed" pitchFamily="2" charset="0"/>
                <a:cs typeface="Calibri" panose="020F0502020204030204" pitchFamily="34" charset="0"/>
              </a:rPr>
              <a:t>Human Services Career Cluster</a:t>
            </a:r>
            <a:endPar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sp>
        <p:nvSpPr>
          <p:cNvPr id="41" name="TextBox 40">
            <a:extLst>
              <a:ext uri="{FF2B5EF4-FFF2-40B4-BE49-F238E27FC236}">
                <a16:creationId xmlns:a16="http://schemas.microsoft.com/office/drawing/2014/main" id="{016FFF59-FA5E-994D-8DE3-7298E5ADA69E}"/>
              </a:ext>
            </a:extLst>
          </p:cNvPr>
          <p:cNvSpPr txBox="1"/>
          <p:nvPr/>
        </p:nvSpPr>
        <p:spPr>
          <a:xfrm>
            <a:off x="1364160" y="531852"/>
            <a:ext cx="6392254" cy="353943"/>
          </a:xfrm>
          <a:prstGeom prst="rect">
            <a:avLst/>
          </a:prstGeom>
          <a:noFill/>
        </p:spPr>
        <p:txBody>
          <a:bodyPr wrap="square" rtlCol="0">
            <a:spAutoFit/>
          </a:bodyPr>
          <a:lstStyle/>
          <a:p>
            <a:pPr lvl="0">
              <a:lnSpc>
                <a:spcPts val="2100"/>
              </a:lnSpc>
              <a:spcAft>
                <a:spcPts val="300"/>
              </a:spcAft>
              <a:defRPr/>
            </a:pPr>
            <a:r>
              <a:rPr lang="en-US" sz="1700" b="1" i="1" dirty="0">
                <a:solidFill>
                  <a:srgbClr val="363534"/>
                </a:solidFill>
                <a:latin typeface="Calibri" panose="020F0502020204030204" pitchFamily="34" charset="0"/>
                <a:ea typeface="Open Sans Semibold" panose="020B0606030504020204" pitchFamily="34" charset="0"/>
                <a:cs typeface="Calibri" panose="020F0502020204030204" pitchFamily="34" charset="0"/>
              </a:rPr>
              <a:t>Regional</a:t>
            </a: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Cosmetology and Personal Care Services</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1276" y="1095446"/>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sz="1800"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8DB8159A-5863-254F-9107-A0A7A45622A4}"/>
              </a:ext>
              <a:ext uri="{C183D7F6-B498-43B3-948B-1728B52AA6E4}">
                <adec:decorative xmlns:adec="http://schemas.microsoft.com/office/drawing/2017/decorative" val="1"/>
              </a:ext>
            </a:extLst>
          </p:cNvPr>
          <p:cNvSpPr/>
          <p:nvPr/>
        </p:nvSpPr>
        <p:spPr>
          <a:xfrm rot="16200000">
            <a:off x="5847796" y="8134795"/>
            <a:ext cx="3539437"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Cosmetology and Personal Care Services</a:t>
            </a: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11691" y="2070665"/>
            <a:ext cx="1126254" cy="411242"/>
          </a:xfrm>
          <a:prstGeom prst="round2DiagRect">
            <a:avLst/>
          </a:prstGeom>
          <a:solidFill>
            <a:srgbClr val="012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69064" y="2122418"/>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97411952"/>
              </p:ext>
            </p:extLst>
          </p:nvPr>
        </p:nvGraphicFramePr>
        <p:xfrm>
          <a:off x="813982" y="1568481"/>
          <a:ext cx="6437376" cy="174652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714217">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Cosmetology Design and Color Theory</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13025050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Principles of Human Services</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endParaRPr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Human Services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818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Microbiology and Safety for Cosmetology Careers</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N1302540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Human Services </a:t>
                      </a: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Clr>
                          <a:schemeClr val="dk1"/>
                        </a:buClr>
                        <a:buSzPts val="1000"/>
                        <a:buFont typeface="Calibri"/>
                        <a:buNone/>
                      </a:pP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6" name="Picture 25">
            <a:extLst>
              <a:ext uri="{FF2B5EF4-FFF2-40B4-BE49-F238E27FC236}">
                <a16:creationId xmlns:a16="http://schemas.microsoft.com/office/drawing/2014/main" id="{B9B2368B-49FB-F346-A4FF-A664C283A28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04494" y="2036131"/>
            <a:ext cx="438912" cy="438912"/>
          </a:xfrm>
          <a:prstGeom prst="rect">
            <a:avLst/>
          </a:prstGeom>
        </p:spPr>
      </p:pic>
      <p:pic>
        <p:nvPicPr>
          <p:cNvPr id="29" name="Picture 28">
            <a:extLst>
              <a:ext uri="{FF2B5EF4-FFF2-40B4-BE49-F238E27FC236}">
                <a16:creationId xmlns:a16="http://schemas.microsoft.com/office/drawing/2014/main" id="{FCC8D0B7-8010-7644-B593-C93DF8D17A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04494" y="2771005"/>
            <a:ext cx="438912" cy="438912"/>
          </a:xfrm>
          <a:prstGeom prst="rect">
            <a:avLst/>
          </a:prstGeom>
        </p:spPr>
      </p:pic>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73470" y="3886472"/>
            <a:ext cx="1126254" cy="41148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42331" y="3906726"/>
            <a:ext cx="1013698" cy="30791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6332348"/>
              </p:ext>
            </p:extLst>
          </p:nvPr>
        </p:nvGraphicFramePr>
        <p:xfrm>
          <a:off x="817950" y="3529085"/>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1943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Introduction to Cosmetology</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13025100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Human Services </a:t>
                      </a: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Clr>
                          <a:schemeClr val="dk1"/>
                        </a:buClr>
                        <a:buSzPts val="1000"/>
                        <a:buFont typeface="Calibri"/>
                        <a:buNone/>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 </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46945" y="5389705"/>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7050" y="5466983"/>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9919325"/>
              </p:ext>
            </p:extLst>
          </p:nvPr>
        </p:nvGraphicFramePr>
        <p:xfrm>
          <a:off x="821125" y="5042109"/>
          <a:ext cx="6437376" cy="110643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748451">
                <a:tc>
                  <a:txBody>
                    <a:bodyPr/>
                    <a:lstStyle/>
                    <a:p>
                      <a:pPr marL="0" marR="0" lvl="0" indent="0" algn="l" rtl="0">
                        <a:spcBef>
                          <a:spcPts val="0"/>
                        </a:spcBef>
                        <a:spcAft>
                          <a:spcPts val="0"/>
                        </a:spcAft>
                        <a:buClr>
                          <a:schemeClr val="dk1"/>
                        </a:buClr>
                        <a:buSzPts val="1000"/>
                        <a:buFont typeface="Calibri"/>
                        <a:buNone/>
                      </a:pPr>
                      <a:r>
                        <a:rPr lang="it-IT"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Cosmetology I + Cosmetology I Lab</a:t>
                      </a:r>
                      <a:endPar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13025210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a:t>
                      </a:r>
                      <a:r>
                        <a:rPr lang="en-US" sz="900" b="1" i="0" u="none" strike="noStrike" cap="none">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a:t>
                      </a:r>
                      <a:r>
                        <a:rPr lang="en-US" sz="900" b="0" i="0" u="none" strike="noStrike" cap="none">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endParaRP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Introduction to Cosmetology</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Human Services </a:t>
                      </a: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p>
                      <a:pPr marL="0" marR="0" lvl="0" indent="0" algn="ctr" rtl="0">
                        <a:spcBef>
                          <a:spcPts val="0"/>
                        </a:spcBef>
                        <a:spcAft>
                          <a:spcPts val="0"/>
                        </a:spcAft>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endParaRPr sz="9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52260" y="9298583"/>
            <a:ext cx="6699305" cy="214995"/>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a:t>
            </a:r>
            <a:endParaRPr kumimoji="0" lang="en-US" sz="800" b="0" i="1"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endParaRP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0" y="9415987"/>
            <a:ext cx="7772400" cy="369291"/>
          </a:xfrm>
          <a:prstGeom prst="rect">
            <a:avLst/>
          </a:prstGeom>
          <a:noFill/>
          <a:ln>
            <a:noFill/>
          </a:ln>
        </p:spPr>
        <p:txBody>
          <a:bodyPr spcFirstLastPara="1" wrap="square" lIns="91425" tIns="45700" rIns="91425" bIns="45700" anchor="t" anchorCtr="0">
            <a:spAutoFit/>
          </a:bodyPr>
          <a:lstStyle/>
          <a:p>
            <a:pPr lvl="0" algn="ctr">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lang="en-US" sz="900" b="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Human Services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career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cluster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6">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8">
            <a:alphaModFix/>
          </a:blip>
          <a:srcRect/>
          <a:stretch/>
        </p:blipFill>
        <p:spPr>
          <a:xfrm>
            <a:off x="291415" y="9680224"/>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89093"/>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9">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34" name="Picture 33">
            <a:extLst>
              <a:ext uri="{FF2B5EF4-FFF2-40B4-BE49-F238E27FC236}">
                <a16:creationId xmlns:a16="http://schemas.microsoft.com/office/drawing/2014/main" id="{B0082DE9-514A-4246-93CF-0292035B84D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04494" y="5495661"/>
            <a:ext cx="438912" cy="438912"/>
          </a:xfrm>
          <a:prstGeom prst="rect">
            <a:avLst/>
          </a:prstGeom>
        </p:spPr>
      </p:pic>
      <p:pic>
        <p:nvPicPr>
          <p:cNvPr id="74" name="Picture 73">
            <a:extLst>
              <a:ext uri="{FF2B5EF4-FFF2-40B4-BE49-F238E27FC236}">
                <a16:creationId xmlns:a16="http://schemas.microsoft.com/office/drawing/2014/main" id="{B390BB08-5B83-96A5-4D95-24A068D6DD6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04494" y="3947570"/>
            <a:ext cx="438912" cy="438912"/>
          </a:xfrm>
          <a:prstGeom prst="rect">
            <a:avLst/>
          </a:prstGeom>
        </p:spPr>
      </p:pic>
      <p:graphicFrame>
        <p:nvGraphicFramePr>
          <p:cNvPr id="3" name="Google Shape;188;p2">
            <a:extLst>
              <a:ext uri="{FF2B5EF4-FFF2-40B4-BE49-F238E27FC236}">
                <a16:creationId xmlns:a16="http://schemas.microsoft.com/office/drawing/2014/main" id="{51AFE467-2D35-8FFC-ECD4-9F63C16100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8947062"/>
              </p:ext>
            </p:extLst>
          </p:nvPr>
        </p:nvGraphicFramePr>
        <p:xfrm>
          <a:off x="813982" y="6700542"/>
          <a:ext cx="6437376" cy="96927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Cosmetology II + Cosmetology II Lab</a:t>
                      </a:r>
                      <a:endParaRPr lang="en-US" sz="1100" b="1" i="0" u="none" strike="noStrike" cap="none" baseline="30000" dirty="0">
                        <a:solidFill>
                          <a:srgbClr val="012169"/>
                        </a:solidFill>
                        <a:latin typeface="Calibri" panose="020F0502020204030204" pitchFamily="34" charset="0"/>
                        <a:ea typeface="Open Sans Extrabold" panose="020B0606030504020204" pitchFamily="34" charset="0"/>
                        <a:cs typeface="Calibri" panose="020F0502020204030204" pitchFamily="34" charset="0"/>
                        <a:sym typeface="Calibri"/>
                      </a:endParaRP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13025310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it-IT"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Cosmetology I</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tx1"/>
                          </a:solidFill>
                          <a:latin typeface="Calibri" panose="020F0502020204030204" pitchFamily="34" charset="0"/>
                          <a:ea typeface="Open Sans ExtraBold" panose="020B0606030504020204" pitchFamily="34" charset="0"/>
                          <a:cs typeface="Calibri" panose="020F0502020204030204" pitchFamily="34" charset="0"/>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rtl="0">
                        <a:spcBef>
                          <a:spcPts val="0"/>
                        </a:spcBef>
                        <a:spcAft>
                          <a:spcPts val="0"/>
                        </a:spcAft>
                        <a:buClr>
                          <a:schemeClr val="dk1"/>
                        </a:buClr>
                        <a:buSzPts val="1000"/>
                        <a:buFont typeface="Calibri"/>
                        <a:buNone/>
                      </a:pPr>
                      <a:r>
                        <a:rPr lang="en-US" sz="900" b="1" i="0" u="none" strike="noStrike" kern="1200"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Recommended Corequisites</a:t>
                      </a:r>
                      <a:r>
                        <a:rPr lang="en-US" sz="900" b="0" i="0" u="none" strike="noStrike" kern="1200" cap="none" dirty="0">
                          <a:solidFill>
                            <a:schemeClr val="tx1"/>
                          </a:solidFill>
                          <a:latin typeface="Calibri" panose="020F0502020204030204" pitchFamily="34" charset="0"/>
                          <a:ea typeface="Open Sans Light" panose="020B0606030504020204" pitchFamily="34" charset="0"/>
                          <a:cs typeface="Calibri" panose="020F0502020204030204" pitchFamily="34" charset="0"/>
                        </a:rPr>
                        <a:t>:</a:t>
                      </a:r>
                      <a:r>
                        <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 </a:t>
                      </a:r>
                      <a:r>
                        <a:rPr lang="en-US" sz="900" b="0" i="0" u="none" strike="noStrike" kern="1200"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None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0" i="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sym typeface="Calibri"/>
                        </a:rPr>
                        <a:t>1. Human Services </a:t>
                      </a: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C7A08C51-B856-D226-9721-5C6AD13CE539}"/>
              </a:ext>
            </a:extLst>
          </p:cNvPr>
          <p:cNvPicPr>
            <a:picLocks noChangeAspect="1"/>
          </p:cNvPicPr>
          <p:nvPr/>
        </p:nvPicPr>
        <p:blipFill>
          <a:blip r:embed="rId10"/>
          <a:stretch>
            <a:fillRect/>
          </a:stretch>
        </p:blipFill>
        <p:spPr>
          <a:xfrm>
            <a:off x="340981" y="6700542"/>
            <a:ext cx="384081" cy="1018120"/>
          </a:xfrm>
          <a:prstGeom prst="rect">
            <a:avLst/>
          </a:prstGeom>
        </p:spPr>
      </p:pic>
      <p:pic>
        <p:nvPicPr>
          <p:cNvPr id="8" name="Picture 7">
            <a:extLst>
              <a:ext uri="{FF2B5EF4-FFF2-40B4-BE49-F238E27FC236}">
                <a16:creationId xmlns:a16="http://schemas.microsoft.com/office/drawing/2014/main" id="{1A32ECFD-D1B3-89BC-304B-5A0B0F9A0990}"/>
              </a:ext>
            </a:extLst>
          </p:cNvPr>
          <p:cNvPicPr>
            <a:picLocks noChangeAspect="1"/>
          </p:cNvPicPr>
          <p:nvPr/>
        </p:nvPicPr>
        <p:blipFill>
          <a:blip r:embed="rId11"/>
          <a:stretch>
            <a:fillRect/>
          </a:stretch>
        </p:blipFill>
        <p:spPr>
          <a:xfrm>
            <a:off x="5804456" y="7159747"/>
            <a:ext cx="438950" cy="438950"/>
          </a:xfrm>
          <a:prstGeom prst="rect">
            <a:avLst/>
          </a:prstGeom>
        </p:spPr>
      </p:pic>
    </p:spTree>
    <p:extLst>
      <p:ext uri="{BB962C8B-B14F-4D97-AF65-F5344CB8AC3E}">
        <p14:creationId xmlns:p14="http://schemas.microsoft.com/office/powerpoint/2010/main" val="1341843734"/>
      </p:ext>
    </p:extLst>
  </p:cSld>
  <p:clrMapOvr>
    <a:masterClrMapping/>
  </p:clrMapOvr>
</p:sld>
</file>

<file path=ppt/theme/theme1.xml><?xml version="1.0" encoding="utf-8"?>
<a:theme xmlns:a="http://schemas.openxmlformats.org/drawingml/2006/main" name="Office Theme">
  <a:themeElements>
    <a:clrScheme name="CTE Human Services">
      <a:dk1>
        <a:srgbClr val="000000"/>
      </a:dk1>
      <a:lt1>
        <a:srgbClr val="FFFFFF"/>
      </a:lt1>
      <a:dk2>
        <a:srgbClr val="232C65"/>
      </a:dk2>
      <a:lt2>
        <a:srgbClr val="E7E6E6"/>
      </a:lt2>
      <a:accent1>
        <a:srgbClr val="075693"/>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9F814741-8358-B046-B245-F8C099BDEE3A}" vid="{70CCC5CB-EE67-1047-A8F9-4D49442084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4" ma:contentTypeDescription="Create a new document." ma:contentTypeScope="" ma:versionID="44a852b2f574d2459e2e14a84061e2cb">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9f9dfb4237674cb0ca9d6076f179e8dc"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Props1.xml><?xml version="1.0" encoding="utf-8"?>
<ds:datastoreItem xmlns:ds="http://schemas.openxmlformats.org/officeDocument/2006/customXml" ds:itemID="{6B39A00D-39E0-4C82-A268-1F6AE2957E8A}">
  <ds:schemaRefs>
    <ds:schemaRef ds:uri="http://schemas.microsoft.com/sharepoint/v3/contenttype/forms"/>
  </ds:schemaRefs>
</ds:datastoreItem>
</file>

<file path=customXml/itemProps2.xml><?xml version="1.0" encoding="utf-8"?>
<ds:datastoreItem xmlns:ds="http://schemas.openxmlformats.org/officeDocument/2006/customXml" ds:itemID="{C198B13D-EFCD-4266-B43F-AC717F0C0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e74c8-68b7-49d6-ab11-c29225af66cf"/>
    <ds:schemaRef ds:uri="475af76f-eb63-4387-973b-0ca94df6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AD0BA4-3206-4727-A553-093FDEFC774E}">
  <ds:schemaRefs>
    <ds:schemaRef ds:uri="http://schemas.microsoft.com/office/2006/metadata/properties"/>
    <ds:schemaRef ds:uri="475af76f-eb63-4387-973b-0ca94df6e649"/>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d7be74c8-68b7-49d6-ab11-c29225af66cf"/>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Template-Human Services</Template>
  <TotalTime>668</TotalTime>
  <Words>863</Words>
  <Application>Microsoft Office PowerPoint</Application>
  <PresentationFormat>Custom</PresentationFormat>
  <Paragraphs>125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Open Sans Light</vt:lpstr>
      <vt:lpstr>Calibri</vt:lpstr>
      <vt:lpstr>Arial</vt:lpstr>
      <vt:lpstr>Open Sans Semibold</vt:lpstr>
      <vt:lpstr>Calibri Light</vt:lpstr>
      <vt:lpstr>Open Sans ExtraBold</vt:lpstr>
      <vt:lpstr>Office Theme</vt:lpstr>
      <vt:lpstr>Statewide Program of Study: Cosmetology and Personal Care Services — Page 1 </vt:lpstr>
      <vt:lpstr>Statewide Program of Study: Cosmetology and Personal Care Services — Page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Program of Study: Cosmetology and Personal Care Services</dc:title>
  <dc:subject/>
  <dc:creator>Texas Education Agency</dc:creator>
  <cp:keywords/>
  <dc:description/>
  <cp:lastModifiedBy>Jeter, Jennifer</cp:lastModifiedBy>
  <cp:revision>57</cp:revision>
  <cp:lastPrinted>2023-10-03T21:31:19Z</cp:lastPrinted>
  <dcterms:created xsi:type="dcterms:W3CDTF">2023-10-24T17:34:36Z</dcterms:created>
  <dcterms:modified xsi:type="dcterms:W3CDTF">2025-01-07T16:42:23Z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ies>
</file>