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2" r:id="rId4"/>
  </p:sldMasterIdLst>
  <p:notesMasterIdLst>
    <p:notesMasterId r:id="rId7"/>
  </p:notesMasterIdLst>
  <p:sldIdLst>
    <p:sldId id="257" r:id="rId5"/>
    <p:sldId id="259" r:id="rId6"/>
  </p:sldIdLst>
  <p:sldSz cx="7772400" cy="10058400"/>
  <p:notesSz cx="6858000" cy="9144000"/>
  <p:embeddedFontLst>
    <p:embeddedFont>
      <p:font typeface="Open Sans Light" panose="020B0306030504020204" pitchFamily="34" charset="0"/>
      <p:regular r:id="rId8"/>
      <p:italic r:id="rId9"/>
    </p:embeddedFont>
    <p:embeddedFont>
      <p:font typeface="Open Sans Semibold" panose="020B0706030804020204" pitchFamily="34" charset="0"/>
      <p:bold r:id="rId10"/>
      <p:boldItalic r:id="rId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307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D4071B-C608-D760-C13E-2D369D7D329E}" name="Fowler, Dale" initials="FD" userId="S::Dale.Fowler@tea.texas.gov::520277e8-7501-4fb3-b2bd-d4a0a5ddafd3" providerId="AD"/>
  <p188:author id="{8443ED59-20C7-4FDF-8DCA-8A14D1AA1C8C}" name="Microsoft Office User" initials="MOU" userId="Microsoft Office User" providerId="None"/>
  <p188:author id="{629FDE64-07B5-7011-802C-459006FE8E38}" name="Caryn Cavanagh" initials="CC" userId="de4effde0088c4c0" providerId="Windows Live"/>
  <p188:author id="{6CD132A6-BDAB-7D9A-FDAF-1B5C47512B95}" name="Hudson, Les" initials="HL" userId="S::Les.Hudson@tea.texas.gov::1b51e3df-f37c-4646-8151-9652bb88c0d0" providerId="AD"/>
  <p188:author id="{590916B0-3819-A511-CE5E-595F00316EC7}" name="Kilgore, Marcette" initials="MK" userId="S::Marcette.Kilgore@tea.texas.gov::7b51becb-2360-4dcd-97d4-91c5dc466b64" providerId="AD"/>
  <p188:author id="{F9465BBB-B2D6-99D7-7E82-6B0DC5E913B4}" name="12108498246" initials="" userId="badb35b8cdc5dafc" providerId="Windows Live"/>
  <p188:author id="{846754FD-1C06-AF7A-D254-87DF2D5C51A3}" name="Jamie Molina" initials="JM" userId="52677dfea1be922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3534"/>
    <a:srgbClr val="5A6267"/>
    <a:srgbClr val="012169"/>
    <a:srgbClr val="3864AF"/>
    <a:srgbClr val="3863AF"/>
    <a:srgbClr val="E7E3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89784D-BAF8-4254-BA28-5F2372A29B82}" v="3" dt="2024-07-10T17:08:34.2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04" autoAdjust="0"/>
    <p:restoredTop sz="95097" autoAdjust="0"/>
  </p:normalViewPr>
  <p:slideViewPr>
    <p:cSldViewPr snapToGrid="0" snapToObjects="1">
      <p:cViewPr>
        <p:scale>
          <a:sx n="150" d="100"/>
          <a:sy n="150" d="100"/>
        </p:scale>
        <p:origin x="1458" y="-2922"/>
      </p:cViewPr>
      <p:guideLst>
        <p:guide orient="horz" pos="3120"/>
        <p:guide pos="307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presProps" Target="presProps.xml"/><Relationship Id="rId17" Type="http://schemas.microsoft.com/office/2018/10/relationships/authors" Target="author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font" Target="fonts/font2.fntdata"/><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897815-62CD-F54E-B947-D5FDC947635C}" type="datetimeFigureOut">
              <a:rPr lang="en-US" smtClean="0"/>
              <a:t>12/12/2024</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3E5DC-FC10-574E-8CB7-83653E10725E}" type="slidenum">
              <a:rPr lang="en-US" smtClean="0"/>
              <a:t>‹#›</a:t>
            </a:fld>
            <a:endParaRPr lang="en-US"/>
          </a:p>
        </p:txBody>
      </p:sp>
    </p:spTree>
    <p:extLst>
      <p:ext uri="{BB962C8B-B14F-4D97-AF65-F5344CB8AC3E}">
        <p14:creationId xmlns:p14="http://schemas.microsoft.com/office/powerpoint/2010/main" val="3609424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3E5DC-FC10-574E-8CB7-83653E10725E}" type="slidenum">
              <a:rPr lang="en-US" smtClean="0"/>
              <a:t>1</a:t>
            </a:fld>
            <a:endParaRPr lang="en-US"/>
          </a:p>
        </p:txBody>
      </p:sp>
    </p:spTree>
    <p:extLst>
      <p:ext uri="{BB962C8B-B14F-4D97-AF65-F5344CB8AC3E}">
        <p14:creationId xmlns:p14="http://schemas.microsoft.com/office/powerpoint/2010/main" val="2357702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3E5DC-FC10-574E-8CB7-83653E10725E}" type="slidenum">
              <a:rPr lang="en-US" smtClean="0"/>
              <a:t>2</a:t>
            </a:fld>
            <a:endParaRPr lang="en-US"/>
          </a:p>
        </p:txBody>
      </p:sp>
    </p:spTree>
    <p:extLst>
      <p:ext uri="{BB962C8B-B14F-4D97-AF65-F5344CB8AC3E}">
        <p14:creationId xmlns:p14="http://schemas.microsoft.com/office/powerpoint/2010/main" val="1314314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DD6EFD-2D7D-9E45-8FC4-958639C0DF70}"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4082650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DD6EFD-2D7D-9E45-8FC4-958639C0DF70}"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2682679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DD6EFD-2D7D-9E45-8FC4-958639C0DF70}"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4263835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DD6EFD-2D7D-9E45-8FC4-958639C0DF70}"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749724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DD6EFD-2D7D-9E45-8FC4-958639C0DF70}"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1580429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DD6EFD-2D7D-9E45-8FC4-958639C0DF70}"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3248528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DD6EFD-2D7D-9E45-8FC4-958639C0DF70}" type="datetimeFigureOut">
              <a:rPr lang="en-US" smtClean="0"/>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2187028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DD6EFD-2D7D-9E45-8FC4-958639C0DF70}" type="datetimeFigureOut">
              <a:rPr lang="en-US" smtClean="0"/>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879671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DD6EFD-2D7D-9E45-8FC4-958639C0DF70}" type="datetimeFigureOut">
              <a:rPr lang="en-US" smtClean="0"/>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1415534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95DD6EFD-2D7D-9E45-8FC4-958639C0DF70}"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956771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95DD6EFD-2D7D-9E45-8FC4-958639C0DF70}"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578233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5DD6EFD-2D7D-9E45-8FC4-958639C0DF70}" type="datetimeFigureOut">
              <a:rPr lang="en-US" smtClean="0"/>
              <a:t>12/12/2024</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2A89F5BB-FCA8-2B48-A843-A42D6348B3FC}" type="slidenum">
              <a:rPr lang="en-US" smtClean="0"/>
              <a:t>‹#›</a:t>
            </a:fld>
            <a:endParaRPr lang="en-US"/>
          </a:p>
        </p:txBody>
      </p:sp>
    </p:spTree>
    <p:extLst>
      <p:ext uri="{BB962C8B-B14F-4D97-AF65-F5344CB8AC3E}">
        <p14:creationId xmlns:p14="http://schemas.microsoft.com/office/powerpoint/2010/main" val="29614998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tea.texas.gov/academics/college-career-and-military-prep/career-and-technical-education/programs-of-study-additional-resources" TargetMode="External"/><Relationship Id="rId12"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jpe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hyperlink" Target="https://tea.texas.gov/student-assessment/monitoring-and-interventions/program-monitoring-and-interventions/methods-of-administration-guidance-and-resource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tea.texas.gov/cte" TargetMode="External"/><Relationship Id="rId10" Type="http://schemas.openxmlformats.org/officeDocument/2006/relationships/image" Target="../media/image12.png"/><Relationship Id="rId4" Type="http://schemas.openxmlformats.org/officeDocument/2006/relationships/hyperlink" Target="mailto:CTE@tea.texas.gov" TargetMode="Externa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FAADB7-E19B-1F45-A4BB-C1DFE973D77B}"/>
              </a:ext>
              <a:ext uri="{C183D7F6-B498-43B3-948B-1728B52AA6E4}">
                <adec:decorative xmlns:adec="http://schemas.microsoft.com/office/drawing/2017/decorative" val="1"/>
              </a:ext>
            </a:extLst>
          </p:cNvPr>
          <p:cNvSpPr>
            <a:spLocks noGrp="1"/>
          </p:cNvSpPr>
          <p:nvPr>
            <p:ph type="ctrTitle"/>
          </p:nvPr>
        </p:nvSpPr>
        <p:spPr>
          <a:xfrm>
            <a:off x="1001182" y="25490"/>
            <a:ext cx="5829300" cy="141335"/>
          </a:xfrm>
        </p:spPr>
        <p:txBody>
          <a:bodyPr anchor="t">
            <a:noAutofit/>
          </a:bodyPr>
          <a:lstStyle/>
          <a:p>
            <a: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Statewide Program of Study: Real Estate — Page 1</a:t>
            </a:r>
            <a:b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endParaRPr lang="en-US" sz="800" dirty="0">
              <a:solidFill>
                <a:schemeClr val="bg1"/>
              </a:solidFill>
            </a:endParaRPr>
          </a:p>
        </p:txBody>
      </p:sp>
      <p:sp>
        <p:nvSpPr>
          <p:cNvPr id="12" name="TextBox 11">
            <a:extLst>
              <a:ext uri="{FF2B5EF4-FFF2-40B4-BE49-F238E27FC236}">
                <a16:creationId xmlns:a16="http://schemas.microsoft.com/office/drawing/2014/main" id="{ED75633A-3461-6572-26CC-81DEE0775DE4}"/>
              </a:ext>
            </a:extLst>
          </p:cNvPr>
          <p:cNvSpPr txBox="1"/>
          <p:nvPr/>
        </p:nvSpPr>
        <p:spPr>
          <a:xfrm>
            <a:off x="6760651" y="40939"/>
            <a:ext cx="1011749" cy="200055"/>
          </a:xfrm>
          <a:prstGeom prst="rect">
            <a:avLst/>
          </a:prstGeom>
          <a:noFill/>
        </p:spPr>
        <p:txBody>
          <a:bodyPr wrap="square">
            <a:spAutoFit/>
          </a:bodyPr>
          <a:lstStyle/>
          <a:p>
            <a:r>
              <a:rPr lang="en-US" sz="700" i="1" dirty="0"/>
              <a:t>Revised–June 2024</a:t>
            </a:r>
          </a:p>
        </p:txBody>
      </p:sp>
      <p:sp>
        <p:nvSpPr>
          <p:cNvPr id="5" name="TextBox 4">
            <a:extLst>
              <a:ext uri="{FF2B5EF4-FFF2-40B4-BE49-F238E27FC236}">
                <a16:creationId xmlns:a16="http://schemas.microsoft.com/office/drawing/2014/main" id="{090C96C9-7626-E84E-94AF-1A4A71B39E9B}"/>
              </a:ext>
            </a:extLst>
          </p:cNvPr>
          <p:cNvSpPr txBox="1"/>
          <p:nvPr/>
        </p:nvSpPr>
        <p:spPr>
          <a:xfrm>
            <a:off x="1402299" y="150545"/>
            <a:ext cx="6192301" cy="900246"/>
          </a:xfrm>
          <a:prstGeom prst="rect">
            <a:avLst/>
          </a:prstGeom>
          <a:noFill/>
        </p:spPr>
        <p:txBody>
          <a:bodyPr wrap="square" rtlCol="0">
            <a:spAutoFit/>
          </a:bodyPr>
          <a:lstStyle/>
          <a:p>
            <a:pPr lvl="0">
              <a:spcAft>
                <a:spcPts val="300"/>
              </a:spcAft>
              <a:defRPr/>
            </a:pPr>
            <a:r>
              <a:rPr lang="en-US" sz="2000" b="1" dirty="0">
                <a:solidFill>
                  <a:schemeClr val="accent1"/>
                </a:solidFill>
                <a:latin typeface="Calibri" panose="020F0502020204030204" pitchFamily="34" charset="0"/>
                <a:ea typeface="Open Sans Condensed Condensed" panose="020B0606030504020204" pitchFamily="34" charset="0"/>
                <a:cs typeface="Calibri" panose="020F0502020204030204" pitchFamily="34" charset="0"/>
              </a:rPr>
              <a:t>Business, Marketing, and Finance Career </a:t>
            </a:r>
            <a:r>
              <a:rPr kumimoji="0" lang="en-US" sz="20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rPr>
              <a:t>Cluster</a:t>
            </a:r>
          </a:p>
          <a:p>
            <a:pPr>
              <a:lnSpc>
                <a:spcPts val="1200"/>
              </a:lnSpc>
              <a:defRPr/>
            </a:pPr>
            <a:r>
              <a:rPr lang="en-US" sz="1000"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The Business, Marketing, and Finance career cluster focuses on careers in planning, organizing, directing, and evaluating business functions essential to efficient and productive business operations. This career cluster includes occupations ranging from business owner and entrepreneur to accountant, retail manager, and market analyst.</a:t>
            </a:r>
          </a:p>
        </p:txBody>
      </p:sp>
      <p:sp>
        <p:nvSpPr>
          <p:cNvPr id="6" name="TextBox 5">
            <a:extLst>
              <a:ext uri="{FF2B5EF4-FFF2-40B4-BE49-F238E27FC236}">
                <a16:creationId xmlns:a16="http://schemas.microsoft.com/office/drawing/2014/main" id="{F67423BB-E84B-A848-912D-92B720E05DCA}"/>
              </a:ext>
            </a:extLst>
          </p:cNvPr>
          <p:cNvSpPr txBox="1"/>
          <p:nvPr/>
        </p:nvSpPr>
        <p:spPr>
          <a:xfrm>
            <a:off x="177908" y="1162760"/>
            <a:ext cx="7357536" cy="810478"/>
          </a:xfrm>
          <a:prstGeom prst="rect">
            <a:avLst/>
          </a:prstGeom>
          <a:noFill/>
        </p:spPr>
        <p:txBody>
          <a:bodyPr wrap="square" rtlCol="0">
            <a:spAutoFit/>
          </a:bodyPr>
          <a:lstStyle/>
          <a:p>
            <a:pPr marL="0" marR="0" lvl="0" indent="0" algn="l" defTabSz="914400" rtl="0" eaLnBrk="1" fontAlgn="auto" latinLnBrk="0" hangingPunct="1">
              <a:lnSpc>
                <a:spcPts val="1950"/>
              </a:lnSpc>
              <a:spcBef>
                <a:spcPts val="0"/>
              </a:spcBef>
              <a:buClrTx/>
              <a:buSzTx/>
              <a:buFontTx/>
              <a:buNone/>
              <a:tabLst/>
              <a:defRPr/>
            </a:pPr>
            <a:r>
              <a:rPr kumimoji="0" lang="en-US" sz="1600" b="1" i="1" u="none" strike="noStrike" kern="1200" cap="none" spc="0" normalizeH="0" baseline="0" noProof="0" dirty="0">
                <a:ln>
                  <a:noFill/>
                </a:ln>
                <a:solidFill>
                  <a:srgbClr val="363534"/>
                </a:solidFill>
                <a:effectLst/>
                <a:uLnTx/>
                <a:uFillTx/>
                <a:latin typeface="Calibri" panose="020F0502020204030204" pitchFamily="34" charset="0"/>
                <a:ea typeface="Open Sans Semibold" panose="020B0606030504020204" pitchFamily="34" charset="0"/>
                <a:cs typeface="Calibri" panose="020F0502020204030204" pitchFamily="34" charset="0"/>
              </a:rPr>
              <a:t>Statewide Program of Study: </a:t>
            </a:r>
            <a:r>
              <a:rPr kumimoji="0" lang="en-US" sz="1600" b="1" i="1" u="none" strike="noStrike" kern="1200" cap="none" spc="0" normalizeH="0" baseline="0" noProof="0" dirty="0">
                <a:ln>
                  <a:noFill/>
                </a:ln>
                <a:solidFill>
                  <a:schemeClr val="accent1"/>
                </a:solidFill>
                <a:effectLst/>
                <a:uLnTx/>
                <a:uFillTx/>
                <a:latin typeface="Calibri" panose="020F0502020204030204" pitchFamily="34" charset="0"/>
                <a:ea typeface="Open Sans Semibold" panose="020B0606030504020204" pitchFamily="34" charset="0"/>
                <a:cs typeface="Calibri" panose="020F0502020204030204" pitchFamily="34" charset="0"/>
              </a:rPr>
              <a:t>Real Estate </a:t>
            </a:r>
          </a:p>
          <a:p>
            <a:pPr marL="0" marR="0" lvl="0" indent="0" algn="l" defTabSz="914400" rtl="0" eaLnBrk="1" fontAlgn="auto" latinLnBrk="0" hangingPunct="1">
              <a:lnSpc>
                <a:spcPts val="1150"/>
              </a:lnSpc>
              <a:spcBef>
                <a:spcPts val="0"/>
              </a:spcBef>
              <a:spcAft>
                <a:spcPts val="300"/>
              </a:spcAft>
              <a:buClrTx/>
              <a:buSzTx/>
              <a:buFontTx/>
              <a:buNone/>
              <a:tabLst/>
              <a:defRPr/>
            </a:pPr>
            <a:r>
              <a:rPr lang="en-US" sz="1000" dirty="0">
                <a:latin typeface="Calibri" panose="020F0502020204030204" pitchFamily="34" charset="0"/>
                <a:ea typeface="Open Sans Light" panose="020B0606030504020204" pitchFamily="34" charset="0"/>
                <a:cs typeface="Calibri" panose="020F0502020204030204" pitchFamily="34" charset="0"/>
                <a:sym typeface="Calibri"/>
              </a:rPr>
              <a:t>The Real Estate program of study focuses on occupational and educational opportunities associated with financing, selling, and contracting real estate. This program of study includes management, economics, marketing, and financial principles of real estate evaluation. It also addresses commercial real estate including lending, developing, brokering, and financing.</a:t>
            </a:r>
            <a:endPar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ndParaRPr>
          </a:p>
        </p:txBody>
      </p:sp>
      <p:sp>
        <p:nvSpPr>
          <p:cNvPr id="10" name="Rectangle 9">
            <a:extLst>
              <a:ext uri="{FF2B5EF4-FFF2-40B4-BE49-F238E27FC236}">
                <a16:creationId xmlns:a16="http://schemas.microsoft.com/office/drawing/2014/main" id="{0087655A-8678-C34A-B834-72710306E4AE}"/>
              </a:ext>
            </a:extLst>
          </p:cNvPr>
          <p:cNvSpPr/>
          <p:nvPr/>
        </p:nvSpPr>
        <p:spPr>
          <a:xfrm>
            <a:off x="530035" y="1919501"/>
            <a:ext cx="3847168"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sym typeface="Calibri"/>
              </a:rPr>
              <a:t>Secondary</a:t>
            </a:r>
            <a:r>
              <a:rPr kumimoji="0" lang="en-US" sz="15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anose="020B0606030504020204" pitchFamily="34" charset="0"/>
                <a:cs typeface="Calibri" panose="020F0502020204030204" pitchFamily="34" charset="0"/>
                <a:sym typeface="Calibri"/>
              </a:rPr>
              <a:t> Courses for High School Credit</a:t>
            </a:r>
            <a:endParaRPr kumimoji="0" lang="en-US" sz="15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anose="020B0606030504020204" pitchFamily="34" charset="0"/>
              <a:cs typeface="Calibri" panose="020F0502020204030204" pitchFamily="34" charset="0"/>
            </a:endParaRPr>
          </a:p>
        </p:txBody>
      </p:sp>
      <p:graphicFrame>
        <p:nvGraphicFramePr>
          <p:cNvPr id="11" name="Table 10" descr="Secondary Courses for High School Credit">
            <a:extLst>
              <a:ext uri="{FF2B5EF4-FFF2-40B4-BE49-F238E27FC236}">
                <a16:creationId xmlns:a16="http://schemas.microsoft.com/office/drawing/2014/main" id="{A51F9466-4CB4-994E-AC8E-43A3A7C6FA27}"/>
              </a:ext>
            </a:extLst>
          </p:cNvPr>
          <p:cNvGraphicFramePr>
            <a:graphicFrameLocks noGrp="1"/>
          </p:cNvGraphicFramePr>
          <p:nvPr>
            <p:extLst>
              <p:ext uri="{D42A27DB-BD31-4B8C-83A1-F6EECF244321}">
                <p14:modId xmlns:p14="http://schemas.microsoft.com/office/powerpoint/2010/main" val="1724180544"/>
              </p:ext>
            </p:extLst>
          </p:nvPr>
        </p:nvGraphicFramePr>
        <p:xfrm>
          <a:off x="683710" y="2180462"/>
          <a:ext cx="3831336" cy="944880"/>
        </p:xfrm>
        <a:graphic>
          <a:graphicData uri="http://schemas.openxmlformats.org/drawingml/2006/table">
            <a:tbl>
              <a:tblPr firstRow="1" bandRow="1">
                <a:effectLst/>
                <a:tableStyleId>{5C22544A-7EE6-4342-B048-85BDC9FD1C3A}</a:tableStyleId>
              </a:tblPr>
              <a:tblGrid>
                <a:gridCol w="585216">
                  <a:extLst>
                    <a:ext uri="{9D8B030D-6E8A-4147-A177-3AD203B41FA5}">
                      <a16:colId xmlns:a16="http://schemas.microsoft.com/office/drawing/2014/main" val="3900548994"/>
                    </a:ext>
                  </a:extLst>
                </a:gridCol>
                <a:gridCol w="3246120">
                  <a:extLst>
                    <a:ext uri="{9D8B030D-6E8A-4147-A177-3AD203B41FA5}">
                      <a16:colId xmlns:a16="http://schemas.microsoft.com/office/drawing/2014/main" val="1881397732"/>
                    </a:ext>
                  </a:extLst>
                </a:gridCol>
              </a:tblGrid>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1</a:t>
                      </a:r>
                      <a:endParaRPr kumimoji="0" lang="en-US" sz="95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1150"/>
                        </a:lnSpc>
                        <a:spcBef>
                          <a:spcPts val="0"/>
                        </a:spcBef>
                        <a:spcAft>
                          <a:spcPts val="0"/>
                        </a:spcAft>
                        <a:buClrTx/>
                        <a:buSzPts val="900"/>
                        <a:buFont typeface="Arial" panose="020B0604020202020204" pitchFamily="34" charset="0"/>
                        <a:buChar char="•"/>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itchFamily="2" charset="0"/>
                          <a:cs typeface="Calibri" panose="020F0502020204030204" pitchFamily="34" charset="0"/>
                          <a:sym typeface="Calibri"/>
                        </a:rPr>
                        <a:t>Principles of Business, Marketing, and Finance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2735340"/>
                  </a:ext>
                </a:extLst>
              </a:tr>
              <a:tr h="11856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2</a:t>
                      </a:r>
                      <a:endParaRPr kumimoji="0" lang="en-US" sz="95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1150"/>
                        </a:lnSpc>
                        <a:spcBef>
                          <a:spcPts val="0"/>
                        </a:spcBef>
                        <a:spcAft>
                          <a:spcPts val="0"/>
                        </a:spcAft>
                        <a:buClrTx/>
                        <a:buSzPts val="900"/>
                        <a:buFont typeface="Arial" panose="020B0604020202020204" pitchFamily="34" charset="0"/>
                        <a:buChar char="•"/>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itchFamily="2" charset="0"/>
                          <a:cs typeface="Calibri" panose="020F0502020204030204" pitchFamily="34" charset="0"/>
                          <a:sym typeface="Calibri"/>
                        </a:rPr>
                        <a:t>Marketing</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8495746"/>
                  </a:ext>
                </a:extLst>
              </a:tr>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3</a:t>
                      </a:r>
                      <a:endParaRPr kumimoji="0" lang="en-US" sz="95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1150"/>
                        </a:lnSpc>
                        <a:spcBef>
                          <a:spcPts val="0"/>
                        </a:spcBef>
                        <a:spcAft>
                          <a:spcPts val="0"/>
                        </a:spcAft>
                        <a:buClrTx/>
                        <a:buSzPts val="900"/>
                        <a:buFont typeface="Arial" panose="020B0604020202020204" pitchFamily="34" charset="0"/>
                        <a:buChar char="•"/>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Fundamentals of Real Estate</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8088793"/>
                  </a:ext>
                </a:extLst>
              </a:tr>
              <a:tr h="2254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4</a:t>
                      </a:r>
                      <a:endParaRPr kumimoji="0" lang="en-US" sz="95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1150"/>
                        </a:lnSpc>
                        <a:spcBef>
                          <a:spcPts val="0"/>
                        </a:spcBef>
                        <a:spcAft>
                          <a:spcPts val="0"/>
                        </a:spcAft>
                        <a:buClrTx/>
                        <a:buSzPts val="900"/>
                        <a:buFont typeface="Arial" panose="020B0604020202020204" pitchFamily="34" charset="0"/>
                        <a:buChar char="•"/>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Practicum in Entrepreneurship</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0026004"/>
                  </a:ext>
                </a:extLst>
              </a:tr>
            </a:tbl>
          </a:graphicData>
        </a:graphic>
      </p:graphicFrame>
      <p:sp>
        <p:nvSpPr>
          <p:cNvPr id="27" name="Rectangle 26">
            <a:extLst>
              <a:ext uri="{FF2B5EF4-FFF2-40B4-BE49-F238E27FC236}">
                <a16:creationId xmlns:a16="http://schemas.microsoft.com/office/drawing/2014/main" id="{51EB19DF-B58A-124C-914A-06C3A6AAEC9E}"/>
              </a:ext>
            </a:extLst>
          </p:cNvPr>
          <p:cNvSpPr/>
          <p:nvPr/>
        </p:nvSpPr>
        <p:spPr>
          <a:xfrm>
            <a:off x="225411" y="5734166"/>
            <a:ext cx="4224528" cy="276999"/>
          </a:xfrm>
          <a:prstGeom prst="rect">
            <a:avLst/>
          </a:prstGeom>
        </p:spPr>
        <p:txBody>
          <a:bodyPr wrap="square">
            <a:spAutoFit/>
          </a:bodyPr>
          <a:lstStyle/>
          <a:p>
            <a:pPr lvl="0" algn="ctr">
              <a:buClr>
                <a:prstClr val="black"/>
              </a:buClr>
              <a:defRPr/>
            </a:pPr>
            <a:r>
              <a:rPr lang="en-US" sz="1200" b="1" dirty="0">
                <a:solidFill>
                  <a:schemeClr val="accent1"/>
                </a:solidFill>
                <a:latin typeface="Calibri" panose="020F0502020204030204" pitchFamily="34" charset="0"/>
                <a:ea typeface="Open Sans Condensed Condensed" panose="020B0606030504020204" pitchFamily="34" charset="0"/>
                <a:cs typeface="Calibri" panose="020F0502020204030204" pitchFamily="34" charset="0"/>
                <a:sym typeface="Calibri"/>
              </a:rPr>
              <a:t>Aligned Advanced Academic Courses </a:t>
            </a:r>
            <a:endParaRPr kumimoji="0" lang="en-US" sz="12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anose="020B0606030504020204" pitchFamily="34" charset="0"/>
              <a:cs typeface="Calibri" panose="020F0502020204030204" pitchFamily="34" charset="0"/>
            </a:endParaRPr>
          </a:p>
        </p:txBody>
      </p:sp>
      <p:graphicFrame>
        <p:nvGraphicFramePr>
          <p:cNvPr id="44" name="Table 43" descr="Aligned Advanced Academic Courses">
            <a:extLst>
              <a:ext uri="{FF2B5EF4-FFF2-40B4-BE49-F238E27FC236}">
                <a16:creationId xmlns:a16="http://schemas.microsoft.com/office/drawing/2014/main" id="{3E2DD264-47B8-1545-85DD-F3E32EB813B3}"/>
              </a:ext>
            </a:extLst>
          </p:cNvPr>
          <p:cNvGraphicFramePr>
            <a:graphicFrameLocks noGrp="1"/>
          </p:cNvGraphicFramePr>
          <p:nvPr>
            <p:extLst>
              <p:ext uri="{D42A27DB-BD31-4B8C-83A1-F6EECF244321}">
                <p14:modId xmlns:p14="http://schemas.microsoft.com/office/powerpoint/2010/main" val="1170623592"/>
              </p:ext>
            </p:extLst>
          </p:nvPr>
        </p:nvGraphicFramePr>
        <p:xfrm>
          <a:off x="225411" y="5967608"/>
          <a:ext cx="4224528" cy="236220"/>
        </p:xfrm>
        <a:graphic>
          <a:graphicData uri="http://schemas.openxmlformats.org/drawingml/2006/table">
            <a:tbl>
              <a:tblPr firstRow="1" bandRow="1">
                <a:effectLst/>
                <a:tableStyleId>{5C22544A-7EE6-4342-B048-85BDC9FD1C3A}</a:tableStyleId>
              </a:tblPr>
              <a:tblGrid>
                <a:gridCol w="1180246">
                  <a:extLst>
                    <a:ext uri="{9D8B030D-6E8A-4147-A177-3AD203B41FA5}">
                      <a16:colId xmlns:a16="http://schemas.microsoft.com/office/drawing/2014/main" val="3900548994"/>
                    </a:ext>
                  </a:extLst>
                </a:gridCol>
                <a:gridCol w="3044282">
                  <a:extLst>
                    <a:ext uri="{9D8B030D-6E8A-4147-A177-3AD203B41FA5}">
                      <a16:colId xmlns:a16="http://schemas.microsoft.com/office/drawing/2014/main" val="1881397732"/>
                    </a:ext>
                  </a:extLst>
                </a:gridCol>
              </a:tblGrid>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50" b="1" i="0"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Dual Credit</a:t>
                      </a:r>
                      <a:endParaRPr lang="en-US" sz="950" b="1" i="0" dirty="0">
                        <a:solidFill>
                          <a:schemeClr val="accent5"/>
                        </a:solidFill>
                        <a:latin typeface="Calibri" panose="020F0502020204030204" pitchFamily="34" charset="0"/>
                        <a:ea typeface="Open Sans Semibold" panose="020B060603050402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Dual credit offerings will vary by local education agency.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2448495746"/>
                  </a:ext>
                </a:extLst>
              </a:tr>
            </a:tbl>
          </a:graphicData>
        </a:graphic>
      </p:graphicFrame>
      <p:sp>
        <p:nvSpPr>
          <p:cNvPr id="2" name="TextBox 1">
            <a:extLst>
              <a:ext uri="{FF2B5EF4-FFF2-40B4-BE49-F238E27FC236}">
                <a16:creationId xmlns:a16="http://schemas.microsoft.com/office/drawing/2014/main" id="{50361EC3-77A7-994F-984F-11D4CA56C88D}"/>
              </a:ext>
            </a:extLst>
          </p:cNvPr>
          <p:cNvSpPr txBox="1"/>
          <p:nvPr/>
        </p:nvSpPr>
        <p:spPr>
          <a:xfrm>
            <a:off x="200402" y="6161701"/>
            <a:ext cx="4274547" cy="461665"/>
          </a:xfrm>
          <a:prstGeom prst="rect">
            <a:avLst/>
          </a:prstGeom>
          <a:noFill/>
        </p:spPr>
        <p:txBody>
          <a:bodyPr wrap="square" rtlCol="0">
            <a:spAutoFit/>
          </a:bodyPr>
          <a:lstStyle/>
          <a:p>
            <a:pPr marR="0">
              <a:spcBef>
                <a:spcPts val="0"/>
              </a:spcBef>
              <a:spcAft>
                <a:spcPts val="800"/>
              </a:spcAft>
            </a:pPr>
            <a:r>
              <a:rPr lang="en-US" sz="800" i="1" kern="100" dirty="0">
                <a:effectLst/>
                <a:latin typeface="Calibri" panose="020F0502020204030204" pitchFamily="34" charset="0"/>
                <a:ea typeface="Calibri" panose="020F0502020204030204" pitchFamily="34" charset="0"/>
                <a:cs typeface="Times New Roman" panose="02020603050405020304" pitchFamily="18" charset="0"/>
              </a:rPr>
              <a:t>Students should be advised to consider these course opportunities to enrich their preparation. AP or IB courses not listed under the Secondary Courses for High School Credit section of this framework document do not count towards concentrator/</a:t>
            </a:r>
            <a:r>
              <a:rPr lang="en-US" sz="800" i="1" kern="100" dirty="0">
                <a:latin typeface="Calibri" panose="020F0502020204030204" pitchFamily="34" charset="0"/>
                <a:ea typeface="Calibri" panose="020F0502020204030204" pitchFamily="34" charset="0"/>
                <a:cs typeface="Times New Roman" panose="02020603050405020304" pitchFamily="18" charset="0"/>
              </a:rPr>
              <a:t>c</a:t>
            </a:r>
            <a:r>
              <a:rPr lang="en-US" sz="800" i="1" kern="100" dirty="0">
                <a:effectLst/>
                <a:latin typeface="Calibri" panose="020F0502020204030204" pitchFamily="34" charset="0"/>
                <a:ea typeface="Calibri" panose="020F0502020204030204" pitchFamily="34" charset="0"/>
                <a:cs typeface="Times New Roman" panose="02020603050405020304" pitchFamily="18" charset="0"/>
              </a:rPr>
              <a:t>ompleter status for this program of study.</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5E6D0C54-DE5D-EB4A-80F0-2C96F3B14DB5}"/>
              </a:ext>
            </a:extLst>
          </p:cNvPr>
          <p:cNvSpPr/>
          <p:nvPr/>
        </p:nvSpPr>
        <p:spPr>
          <a:xfrm>
            <a:off x="225411" y="6715283"/>
            <a:ext cx="4224528"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r>
              <a:rPr kumimoji="0" lang="en-US" sz="12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anose="020B0606030504020204" pitchFamily="34" charset="0"/>
                <a:cs typeface="Calibri" panose="020F0502020204030204" pitchFamily="34" charset="0"/>
                <a:sym typeface="Calibri"/>
              </a:rPr>
              <a:t>Work-Based Learning and Expanded Learning Opportunities</a:t>
            </a:r>
            <a:endParaRPr kumimoji="0" lang="en-US" sz="12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anose="020B0606030504020204" pitchFamily="34" charset="0"/>
              <a:cs typeface="Calibri" panose="020F0502020204030204" pitchFamily="34" charset="0"/>
            </a:endParaRPr>
          </a:p>
        </p:txBody>
      </p:sp>
      <p:graphicFrame>
        <p:nvGraphicFramePr>
          <p:cNvPr id="28" name="Table 27" descr="Work-Based Learning and Expanded Learning Opportunities">
            <a:extLst>
              <a:ext uri="{FF2B5EF4-FFF2-40B4-BE49-F238E27FC236}">
                <a16:creationId xmlns:a16="http://schemas.microsoft.com/office/drawing/2014/main" id="{799D3F2A-B054-4C47-A306-F8F9DE80D21E}"/>
              </a:ext>
            </a:extLst>
          </p:cNvPr>
          <p:cNvGraphicFramePr>
            <a:graphicFrameLocks noGrp="1"/>
          </p:cNvGraphicFramePr>
          <p:nvPr>
            <p:extLst>
              <p:ext uri="{D42A27DB-BD31-4B8C-83A1-F6EECF244321}">
                <p14:modId xmlns:p14="http://schemas.microsoft.com/office/powerpoint/2010/main" val="1245311570"/>
              </p:ext>
            </p:extLst>
          </p:nvPr>
        </p:nvGraphicFramePr>
        <p:xfrm>
          <a:off x="225411" y="6966251"/>
          <a:ext cx="4224528" cy="1036320"/>
        </p:xfrm>
        <a:graphic>
          <a:graphicData uri="http://schemas.openxmlformats.org/drawingml/2006/table">
            <a:tbl>
              <a:tblPr firstRow="1" bandRow="1">
                <a:effectLst/>
                <a:tableStyleId>{5C22544A-7EE6-4342-B048-85BDC9FD1C3A}</a:tableStyleId>
              </a:tblPr>
              <a:tblGrid>
                <a:gridCol w="1174214">
                  <a:extLst>
                    <a:ext uri="{9D8B030D-6E8A-4147-A177-3AD203B41FA5}">
                      <a16:colId xmlns:a16="http://schemas.microsoft.com/office/drawing/2014/main" val="3900548994"/>
                    </a:ext>
                  </a:extLst>
                </a:gridCol>
                <a:gridCol w="3050314">
                  <a:extLst>
                    <a:ext uri="{9D8B030D-6E8A-4147-A177-3AD203B41FA5}">
                      <a16:colId xmlns:a16="http://schemas.microsoft.com/office/drawing/2014/main" val="1881397732"/>
                    </a:ext>
                  </a:extLst>
                </a:gridCol>
              </a:tblGrid>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50" b="1" i="0" dirty="0">
                          <a:solidFill>
                            <a:schemeClr val="tx2"/>
                          </a:solidFill>
                          <a:latin typeface="Calibri" panose="020F0502020204030204" pitchFamily="34" charset="0"/>
                          <a:ea typeface="Open Sans Semibold" panose="020B0606030504020204" pitchFamily="34" charset="0"/>
                          <a:cs typeface="Calibri" panose="020F0502020204030204" pitchFamily="34" charset="0"/>
                          <a:sym typeface="Calibri"/>
                        </a:rPr>
                        <a:t>Work-Based Learning Activities</a:t>
                      </a:r>
                      <a:endParaRPr lang="en-US" sz="950" b="1" i="0" dirty="0">
                        <a:solidFill>
                          <a:schemeClr val="tx2"/>
                        </a:solidFill>
                        <a:latin typeface="Calibri" panose="020F0502020204030204" pitchFamily="34" charset="0"/>
                        <a:ea typeface="Open Sans Semibold" panose="020B060603050402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5098"/>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8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Intern with a local real estate company or commercial realtor</a:t>
                      </a: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8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Job shadow a property manager or local realtor</a:t>
                      </a: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8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Conduct informational interviews with employees at a real estate investment company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5098"/>
                      </a:schemeClr>
                    </a:solidFill>
                  </a:tcPr>
                </a:tc>
                <a:extLst>
                  <a:ext uri="{0D108BD9-81ED-4DB2-BD59-A6C34878D82A}">
                    <a16:rowId xmlns:a16="http://schemas.microsoft.com/office/drawing/2014/main" val="2479243592"/>
                  </a:ext>
                </a:extLst>
              </a:tr>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50" b="1" i="0" dirty="0">
                          <a:solidFill>
                            <a:schemeClr val="tx2"/>
                          </a:solidFill>
                          <a:latin typeface="Calibri" panose="020F0502020204030204" pitchFamily="34" charset="0"/>
                          <a:ea typeface="Open Sans Semibold" panose="020B0606030504020204" pitchFamily="34" charset="0"/>
                          <a:cs typeface="Calibri" panose="020F0502020204030204" pitchFamily="34" charset="0"/>
                          <a:sym typeface="Calibri"/>
                        </a:rPr>
                        <a:t>Expanded Learning Opportunities</a:t>
                      </a:r>
                      <a:endParaRPr lang="en-US" sz="950" b="1" i="0" dirty="0">
                        <a:solidFill>
                          <a:schemeClr val="tx2"/>
                        </a:solidFill>
                        <a:latin typeface="Calibri" panose="020F0502020204030204" pitchFamily="34" charset="0"/>
                        <a:ea typeface="Open Sans Semibold" panose="020B060603050402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8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Participate in BPA, DECA, FBLA, or UIL-related events</a:t>
                      </a: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8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Explore student membership in related professional organizations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extLst>
                  <a:ext uri="{0D108BD9-81ED-4DB2-BD59-A6C34878D82A}">
                    <a16:rowId xmlns:a16="http://schemas.microsoft.com/office/drawing/2014/main" val="2752735340"/>
                  </a:ext>
                </a:extLst>
              </a:tr>
            </a:tbl>
          </a:graphicData>
        </a:graphic>
      </p:graphicFrame>
      <p:sp>
        <p:nvSpPr>
          <p:cNvPr id="26" name="Rectangle 25">
            <a:extLst>
              <a:ext uri="{FF2B5EF4-FFF2-40B4-BE49-F238E27FC236}">
                <a16:creationId xmlns:a16="http://schemas.microsoft.com/office/drawing/2014/main" id="{AC1903EC-A84D-594F-94A3-CABE34227C62}"/>
              </a:ext>
            </a:extLst>
          </p:cNvPr>
          <p:cNvSpPr/>
          <p:nvPr/>
        </p:nvSpPr>
        <p:spPr>
          <a:xfrm>
            <a:off x="225411" y="8173394"/>
            <a:ext cx="4224528"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anose="020B0606030504020204" pitchFamily="34" charset="0"/>
                <a:cs typeface="Calibri" panose="020F0502020204030204" pitchFamily="34" charset="0"/>
              </a:rPr>
              <a:t>Aligned Industry-Based Certifications</a:t>
            </a:r>
          </a:p>
        </p:txBody>
      </p:sp>
      <p:sp>
        <p:nvSpPr>
          <p:cNvPr id="14" name="Google Shape;166;p1">
            <a:extLst>
              <a:ext uri="{FF2B5EF4-FFF2-40B4-BE49-F238E27FC236}">
                <a16:creationId xmlns:a16="http://schemas.microsoft.com/office/drawing/2014/main" id="{F3FFB454-99EA-E048-AE90-DD129590DE9E}"/>
              </a:ext>
            </a:extLst>
          </p:cNvPr>
          <p:cNvSpPr txBox="1"/>
          <p:nvPr/>
        </p:nvSpPr>
        <p:spPr>
          <a:xfrm>
            <a:off x="234555" y="8418564"/>
            <a:ext cx="4206240" cy="724236"/>
          </a:xfrm>
          <a:prstGeom prst="rect">
            <a:avLst/>
          </a:prstGeom>
          <a:noFill/>
          <a:ln>
            <a:noFill/>
          </a:ln>
        </p:spPr>
        <p:txBody>
          <a:bodyPr spcFirstLastPara="1" wrap="square" lIns="0" tIns="0" rIns="0" bIns="0" numCol="2" spcCol="18288" anchor="t" anchorCtr="0">
            <a:noAutofit/>
          </a:bodyPr>
          <a:lstStyle/>
          <a:p>
            <a:pPr marL="127000" marR="0" lvl="0" indent="-127000" algn="l" defTabSz="914400" rtl="0" eaLnBrk="1" fontAlgn="auto" latinLnBrk="0" hangingPunct="1">
              <a:lnSpc>
                <a:spcPts val="1150"/>
              </a:lnSpc>
              <a:spcBef>
                <a:spcPts val="0"/>
              </a:spcBef>
              <a:spcAft>
                <a:spcPts val="0"/>
              </a:spcAft>
              <a:buSzPct val="100000"/>
              <a:buFont typeface="Arial" panose="020B0604020202020204" pitchFamily="34" charset="0"/>
              <a:buChar char="•"/>
              <a:tabLst/>
              <a:defRPr/>
            </a:pPr>
            <a:r>
              <a:rPr kumimoji="0" lang="en-US" sz="9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rPr>
              <a:t>Customer Service and Sales: Certified Specialist</a:t>
            </a:r>
          </a:p>
          <a:p>
            <a:pPr marL="127000" marR="0" lvl="0" indent="-127000" algn="l" defTabSz="914400" rtl="0" eaLnBrk="1" fontAlgn="auto" latinLnBrk="0" hangingPunct="1">
              <a:lnSpc>
                <a:spcPts val="1150"/>
              </a:lnSpc>
              <a:spcBef>
                <a:spcPts val="0"/>
              </a:spcBef>
              <a:spcAft>
                <a:spcPts val="0"/>
              </a:spcAft>
              <a:buSzPct val="100000"/>
              <a:buFont typeface="Arial" panose="020B0604020202020204" pitchFamily="34" charset="0"/>
              <a:buChar char="•"/>
              <a:tabLst/>
              <a:defRPr/>
            </a:pPr>
            <a:r>
              <a:rPr lang="en-US" sz="900" dirty="0">
                <a:latin typeface="Calibri"/>
                <a:ea typeface="Open Sans Light"/>
                <a:cs typeface="Calibri"/>
              </a:rPr>
              <a:t>Stukent</a:t>
            </a:r>
            <a:r>
              <a:rPr kumimoji="0" lang="en-US" sz="900" b="0" i="0" u="none" strike="noStrike" kern="1200" cap="none" spc="0" normalizeH="0" baseline="0" noProof="0" dirty="0">
                <a:ln>
                  <a:noFill/>
                </a:ln>
                <a:effectLst/>
                <a:uLnTx/>
                <a:uFillTx/>
                <a:latin typeface="Calibri"/>
                <a:ea typeface="Open Sans Light"/>
                <a:cs typeface="Calibri"/>
              </a:rPr>
              <a:t> Social Media Marketing Certification</a:t>
            </a:r>
            <a:endParaRPr kumimoji="0" lang="en-US" sz="9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endParaRPr>
          </a:p>
          <a:p>
            <a:pPr marL="127000" marR="0" lvl="0" indent="-127000" algn="l" defTabSz="914400" rtl="0" eaLnBrk="1" fontAlgn="auto" latinLnBrk="0" hangingPunct="1">
              <a:lnSpc>
                <a:spcPts val="1150"/>
              </a:lnSpc>
              <a:spcBef>
                <a:spcPts val="0"/>
              </a:spcBef>
              <a:spcAft>
                <a:spcPts val="0"/>
              </a:spcAft>
              <a:buSzPct val="100000"/>
              <a:buFont typeface="Arial" panose="020B0604020202020204" pitchFamily="34" charset="0"/>
              <a:buChar char="•"/>
              <a:tabLst/>
              <a:defRPr/>
            </a:pPr>
            <a:r>
              <a:rPr kumimoji="0" lang="en-US" sz="9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rPr>
              <a:t>Real Estate Sales Agent License</a:t>
            </a:r>
            <a:endParaRPr lang="en-US" sz="900" dirty="0">
              <a:latin typeface="Calibri" panose="020F0502020204030204" pitchFamily="34" charset="0"/>
              <a:ea typeface="Open Sans Light" panose="020B0606030504020204" pitchFamily="34" charset="0"/>
              <a:cs typeface="Calibri" panose="020F0502020204030204" pitchFamily="34" charset="0"/>
            </a:endParaRPr>
          </a:p>
        </p:txBody>
      </p:sp>
      <p:sp>
        <p:nvSpPr>
          <p:cNvPr id="47" name="Rectangle 46">
            <a:extLst>
              <a:ext uri="{FF2B5EF4-FFF2-40B4-BE49-F238E27FC236}">
                <a16:creationId xmlns:a16="http://schemas.microsoft.com/office/drawing/2014/main" id="{1769ED0C-06E7-7F46-B005-75B0FEB7C386}"/>
              </a:ext>
            </a:extLst>
          </p:cNvPr>
          <p:cNvSpPr/>
          <p:nvPr/>
        </p:nvSpPr>
        <p:spPr>
          <a:xfrm>
            <a:off x="4745736" y="3218688"/>
            <a:ext cx="2854430"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500"/>
              </a:spcAft>
              <a:buClr>
                <a:srgbClr val="363534"/>
              </a:buClr>
              <a:buSzTx/>
              <a:buFontTx/>
              <a:buNone/>
              <a:tabLst/>
              <a:defRPr/>
            </a:pPr>
            <a:r>
              <a:rPr kumimoji="0" lang="en-US" sz="13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sym typeface="Calibri"/>
              </a:rPr>
              <a:t>Example Postsecondary Opportunities</a:t>
            </a:r>
          </a:p>
        </p:txBody>
      </p:sp>
      <p:sp>
        <p:nvSpPr>
          <p:cNvPr id="23" name="Google Shape;163;p1">
            <a:extLst>
              <a:ext uri="{FF2B5EF4-FFF2-40B4-BE49-F238E27FC236}">
                <a16:creationId xmlns:a16="http://schemas.microsoft.com/office/drawing/2014/main" id="{1ACA50DF-1E3A-1C45-A12E-E10648D51069}"/>
              </a:ext>
            </a:extLst>
          </p:cNvPr>
          <p:cNvSpPr txBox="1"/>
          <p:nvPr/>
        </p:nvSpPr>
        <p:spPr>
          <a:xfrm>
            <a:off x="4773168" y="3474721"/>
            <a:ext cx="3045635" cy="1964424"/>
          </a:xfrm>
          <a:prstGeom prst="rect">
            <a:avLst/>
          </a:prstGeom>
          <a:noFill/>
          <a:ln>
            <a:noFill/>
          </a:ln>
        </p:spPr>
        <p:txBody>
          <a:bodyPr spcFirstLastPara="1" wrap="square" lIns="91425" tIns="45700" rIns="91425" bIns="45700" anchor="t" anchorCtr="0">
            <a:noAutofit/>
          </a:bodyPr>
          <a:lstStyle/>
          <a:p>
            <a:pPr marR="0" lvl="0" algn="l" defTabSz="914400" rtl="0" eaLnBrk="1" fontAlgn="auto" latinLnBrk="0" hangingPunct="1">
              <a:lnSpc>
                <a:spcPts val="1250"/>
              </a:lnSpc>
              <a:spcBef>
                <a:spcPts val="0"/>
              </a:spcBef>
              <a:spcAft>
                <a:spcPts val="0"/>
              </a:spcAft>
              <a:buClr>
                <a:srgbClr val="363534"/>
              </a:buClr>
              <a:buSzTx/>
              <a:buFont typeface="Arial"/>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Associate Degrees</a:t>
            </a:r>
            <a:endParaRPr kumimoji="0" lang="en-US" sz="9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endParaRPr>
          </a:p>
          <a:p>
            <a:pPr marL="171450" lvl="0" indent="-171450">
              <a:lnSpc>
                <a:spcPts val="1000"/>
              </a:lnSpc>
              <a:buClr>
                <a:srgbClr val="363534"/>
              </a:buClr>
              <a:buSzPct val="100000"/>
              <a:buFont typeface="Arial" panose="020B0604020202020204" pitchFamily="34" charset="0"/>
              <a:buChar char="•"/>
              <a:defRPr/>
            </a:pP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
                  </a:ext>
                </a:extLst>
              </a:rPr>
              <a:t>Business Administration and </a:t>
            </a:r>
            <a:b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
                  </a:ext>
                </a:extLst>
              </a:rPr>
            </a:b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
                  </a:ext>
                </a:extLst>
              </a:rPr>
              <a:t>Management</a:t>
            </a:r>
          </a:p>
          <a:p>
            <a:pPr marL="171450" lvl="0" indent="-171450">
              <a:lnSpc>
                <a:spcPts val="1000"/>
              </a:lnSpc>
              <a:buClr>
                <a:srgbClr val="363534"/>
              </a:buClr>
              <a:buSzPct val="100000"/>
              <a:buFont typeface="Arial" panose="020B0604020202020204" pitchFamily="34" charset="0"/>
              <a:buChar char="•"/>
              <a:defRPr/>
            </a:pP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Real Estate</a:t>
            </a:r>
            <a:endPar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endParaRPr>
          </a:p>
          <a:p>
            <a:pPr lvl="0">
              <a:lnSpc>
                <a:spcPts val="700"/>
              </a:lnSpc>
              <a:buClr>
                <a:srgbClr val="363534"/>
              </a:buClr>
              <a:buSzPts val="800"/>
              <a:defRPr/>
            </a:pPr>
            <a:endParaRPr kumimoji="0" lang="en-US" sz="7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
                </a:ext>
              </a:extLst>
            </a:endParaRPr>
          </a:p>
          <a:p>
            <a:pPr lvl="0">
              <a:lnSpc>
                <a:spcPts val="1250"/>
              </a:lnSpc>
              <a:buClr>
                <a:srgbClr val="363534"/>
              </a:buClr>
              <a:buSzPts val="800"/>
              <a:defRPr/>
            </a:pPr>
            <a:r>
              <a:rPr kumimoji="0" lang="en-US" sz="9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Bachelor’s Degrees</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171450" lvl="0" indent="-171450">
              <a:lnSpc>
                <a:spcPts val="1000"/>
              </a:lnSpc>
              <a:buClr>
                <a:srgbClr val="363534"/>
              </a:buClr>
              <a:buSzPct val="100000"/>
              <a:buFont typeface="Arial" panose="020B0604020202020204" pitchFamily="34" charset="0"/>
              <a:buChar char="•"/>
              <a:defRPr/>
            </a:pP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Business Administration and Management</a:t>
            </a:r>
            <a:endPar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endParaRPr>
          </a:p>
          <a:p>
            <a:pPr marL="171450" lvl="0" indent="-171450">
              <a:lnSpc>
                <a:spcPts val="1000"/>
              </a:lnSpc>
              <a:buClr>
                <a:srgbClr val="363534"/>
              </a:buClr>
              <a:buSzPct val="100000"/>
              <a:buFont typeface="Arial" panose="020B0604020202020204" pitchFamily="34" charset="0"/>
              <a:buChar char="•"/>
              <a:defRPr/>
            </a:pP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Real Estate</a:t>
            </a:r>
          </a:p>
          <a:p>
            <a:pPr lvl="0">
              <a:lnSpc>
                <a:spcPts val="700"/>
              </a:lnSpc>
              <a:buClr>
                <a:srgbClr val="363534"/>
              </a:buClr>
              <a:buSzPts val="800"/>
              <a:defRPr/>
            </a:pPr>
            <a:endParaRPr kumimoji="0" lang="en-US" sz="7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ndParaRPr>
          </a:p>
          <a:p>
            <a:pPr lvl="0">
              <a:lnSpc>
                <a:spcPts val="1250"/>
              </a:lnSpc>
              <a:buClr>
                <a:srgbClr val="363534"/>
              </a:buClr>
              <a:buSzPts val="800"/>
              <a:defRPr/>
            </a:pPr>
            <a:r>
              <a:rPr kumimoji="0" lang="en-US" sz="9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Master’s, Doctoral, and Professional Degrees</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171450" lvl="0" indent="-171450">
              <a:lnSpc>
                <a:spcPts val="1000"/>
              </a:lnSpc>
              <a:buClr>
                <a:srgbClr val="363534"/>
              </a:buClr>
              <a:buSzPct val="100000"/>
              <a:buFont typeface="Arial" panose="020B0604020202020204" pitchFamily="34" charset="0"/>
              <a:buChar char="•"/>
              <a:defRPr/>
            </a:pP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Business Administration and Management</a:t>
            </a:r>
          </a:p>
          <a:p>
            <a:pPr marL="171450" lvl="0" indent="-171450">
              <a:lnSpc>
                <a:spcPts val="1000"/>
              </a:lnSpc>
              <a:buClr>
                <a:srgbClr val="363534"/>
              </a:buClr>
              <a:buSzPct val="100000"/>
              <a:buFont typeface="Arial" panose="020B0604020202020204" pitchFamily="34" charset="0"/>
              <a:buChar char="•"/>
              <a:defRPr/>
            </a:pP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Parks, Recreation, and Leisure Facilities Management</a:t>
            </a:r>
          </a:p>
          <a:p>
            <a:pPr lvl="0">
              <a:lnSpc>
                <a:spcPts val="700"/>
              </a:lnSpc>
              <a:buClr>
                <a:srgbClr val="363534"/>
              </a:buClr>
              <a:buSzPts val="800"/>
              <a:defRPr/>
            </a:pPr>
            <a:endParaRPr lang="en-US" sz="7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endParaRPr>
          </a:p>
          <a:p>
            <a:pPr lvl="0">
              <a:lnSpc>
                <a:spcPts val="1250"/>
              </a:lnSpc>
              <a:buClr>
                <a:srgbClr val="363534"/>
              </a:buClr>
              <a:buSzPts val="800"/>
              <a:defRPr/>
            </a:pPr>
            <a:r>
              <a:rPr lang="en-US" sz="900" b="1"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Additional Stackable IBCs/License</a:t>
            </a:r>
          </a:p>
          <a:p>
            <a:pPr marL="171450" lvl="0" indent="-171450">
              <a:lnSpc>
                <a:spcPts val="1000"/>
              </a:lnSpc>
              <a:buClr>
                <a:srgbClr val="363534"/>
              </a:buClr>
              <a:buSzPct val="100000"/>
              <a:buFont typeface="Arial" panose="020B0604020202020204" pitchFamily="34" charset="0"/>
              <a:buChar char="•"/>
              <a:defRPr/>
            </a:pP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Real Estate Broker</a:t>
            </a:r>
          </a:p>
        </p:txBody>
      </p:sp>
      <p:sp>
        <p:nvSpPr>
          <p:cNvPr id="15" name="Rectangle 14">
            <a:extLst>
              <a:ext uri="{FF2B5EF4-FFF2-40B4-BE49-F238E27FC236}">
                <a16:creationId xmlns:a16="http://schemas.microsoft.com/office/drawing/2014/main" id="{015EAF6B-99CE-4B46-8970-C84F35537098}"/>
              </a:ext>
            </a:extLst>
          </p:cNvPr>
          <p:cNvSpPr/>
          <p:nvPr/>
        </p:nvSpPr>
        <p:spPr>
          <a:xfrm>
            <a:off x="5376672" y="5681472"/>
            <a:ext cx="2467150"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anose="020B0606030504020204" pitchFamily="34" charset="0"/>
                <a:cs typeface="Calibri" panose="020F0502020204030204" pitchFamily="34" charset="0"/>
              </a:rPr>
              <a:t>Example Aligned Occupations   </a:t>
            </a:r>
          </a:p>
        </p:txBody>
      </p:sp>
      <p:pic>
        <p:nvPicPr>
          <p:cNvPr id="49" name="Picture 48">
            <a:extLst>
              <a:ext uri="{FF2B5EF4-FFF2-40B4-BE49-F238E27FC236}">
                <a16:creationId xmlns:a16="http://schemas.microsoft.com/office/drawing/2014/main" id="{9C215D3E-B4C3-D846-AA02-4E77213044A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9846" y="2101257"/>
            <a:ext cx="610355" cy="596483"/>
          </a:xfrm>
          <a:prstGeom prst="rect">
            <a:avLst/>
          </a:prstGeom>
        </p:spPr>
      </p:pic>
      <p:sp>
        <p:nvSpPr>
          <p:cNvPr id="17" name="Rectangle 16">
            <a:extLst>
              <a:ext uri="{FF2B5EF4-FFF2-40B4-BE49-F238E27FC236}">
                <a16:creationId xmlns:a16="http://schemas.microsoft.com/office/drawing/2014/main" id="{8901CE91-ECE6-7049-B499-17887E1ED1D4}"/>
              </a:ext>
              <a:ext uri="{C183D7F6-B498-43B3-948B-1728B52AA6E4}">
                <adec:decorative xmlns:adec="http://schemas.microsoft.com/office/drawing/2017/decorative" val="1"/>
              </a:ext>
            </a:extLst>
          </p:cNvPr>
          <p:cNvSpPr>
            <a:spLocks/>
          </p:cNvSpPr>
          <p:nvPr/>
        </p:nvSpPr>
        <p:spPr>
          <a:xfrm>
            <a:off x="4677705" y="2858636"/>
            <a:ext cx="3132383" cy="7199764"/>
          </a:xfrm>
          <a:prstGeom prst="rect">
            <a:avLst/>
          </a:pr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3DB"/>
              </a:solidFill>
              <a:effectLst/>
              <a:uLnTx/>
              <a:uFillTx/>
              <a:latin typeface="Calibri" panose="020F0502020204030204" pitchFamily="34" charset="0"/>
              <a:cs typeface="Calibri" panose="020F0502020204030204" pitchFamily="34" charset="0"/>
            </a:endParaRPr>
          </a:p>
        </p:txBody>
      </p:sp>
      <p:sp>
        <p:nvSpPr>
          <p:cNvPr id="46" name="Double Bracket 45">
            <a:extLst>
              <a:ext uri="{FF2B5EF4-FFF2-40B4-BE49-F238E27FC236}">
                <a16:creationId xmlns:a16="http://schemas.microsoft.com/office/drawing/2014/main" id="{29723102-B029-6046-AE5F-B64631A4EF05}"/>
              </a:ext>
              <a:ext uri="{C183D7F6-B498-43B3-948B-1728B52AA6E4}">
                <adec:decorative xmlns:adec="http://schemas.microsoft.com/office/drawing/2017/decorative" val="1"/>
              </a:ext>
            </a:extLst>
          </p:cNvPr>
          <p:cNvSpPr/>
          <p:nvPr/>
        </p:nvSpPr>
        <p:spPr>
          <a:xfrm>
            <a:off x="5312664" y="6089228"/>
            <a:ext cx="1901952" cy="827290"/>
          </a:xfrm>
          <a:prstGeom prst="bracketPair">
            <a:avLst/>
          </a:prstGeom>
          <a:solidFill>
            <a:schemeClr val="bg1">
              <a:alpha val="6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ECE42AF-E901-D54D-9617-6AE15DB37D6C}"/>
              </a:ext>
            </a:extLst>
          </p:cNvPr>
          <p:cNvSpPr txBox="1"/>
          <p:nvPr/>
        </p:nvSpPr>
        <p:spPr>
          <a:xfrm>
            <a:off x="5358383" y="6097334"/>
            <a:ext cx="1938528" cy="233848"/>
          </a:xfrm>
          <a:prstGeom prst="rect">
            <a:avLst/>
          </a:prstGeom>
          <a:noFill/>
        </p:spPr>
        <p:txBody>
          <a:bodyPr wrap="square" rtlCol="0">
            <a:noAutofit/>
          </a:bodyPr>
          <a:lstStyle/>
          <a:p>
            <a:pPr lvl="0" defTabSz="1341150">
              <a:buClr>
                <a:prstClr val="black"/>
              </a:buClr>
              <a:buSzPts val="800"/>
              <a:defRPr/>
            </a:pPr>
            <a:r>
              <a:rPr lang="en-US" sz="1100" b="1" i="1"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Real Estate Sales Agents</a:t>
            </a:r>
          </a:p>
        </p:txBody>
      </p:sp>
      <p:sp>
        <p:nvSpPr>
          <p:cNvPr id="31" name="TextBox 30">
            <a:extLst>
              <a:ext uri="{FF2B5EF4-FFF2-40B4-BE49-F238E27FC236}">
                <a16:creationId xmlns:a16="http://schemas.microsoft.com/office/drawing/2014/main" id="{6BC50869-F11E-6140-9A7D-20A0EA8F797B}"/>
              </a:ext>
            </a:extLst>
          </p:cNvPr>
          <p:cNvSpPr txBox="1"/>
          <p:nvPr/>
        </p:nvSpPr>
        <p:spPr>
          <a:xfrm>
            <a:off x="5376672" y="6314789"/>
            <a:ext cx="1938528" cy="603504"/>
          </a:xfrm>
          <a:prstGeom prst="rect">
            <a:avLst/>
          </a:prstGeom>
          <a:noFill/>
        </p:spPr>
        <p:txBody>
          <a:bodyPr wrap="square" rtlCol="0">
            <a:noAutofit/>
          </a:bodyPr>
          <a:lstStyle/>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Median Wage: </a:t>
            </a:r>
            <a:r>
              <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t>
            </a: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50</a:t>
            </a:r>
            <a:r>
              <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rPr>
              <a:t>,746</a:t>
            </a: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rPr>
              <a:t>Annual Openings: 5,058</a:t>
            </a: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10-Year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Growth: 15%</a:t>
            </a:r>
          </a:p>
        </p:txBody>
      </p:sp>
      <p:sp>
        <p:nvSpPr>
          <p:cNvPr id="45" name="Double Bracket 44">
            <a:extLst>
              <a:ext uri="{FF2B5EF4-FFF2-40B4-BE49-F238E27FC236}">
                <a16:creationId xmlns:a16="http://schemas.microsoft.com/office/drawing/2014/main" id="{3BA72D32-C034-BD46-AA07-443AFE5B1384}"/>
              </a:ext>
              <a:ext uri="{C183D7F6-B498-43B3-948B-1728B52AA6E4}">
                <adec:decorative xmlns:adec="http://schemas.microsoft.com/office/drawing/2017/decorative" val="1"/>
              </a:ext>
            </a:extLst>
          </p:cNvPr>
          <p:cNvSpPr/>
          <p:nvPr/>
        </p:nvSpPr>
        <p:spPr>
          <a:xfrm>
            <a:off x="5312664" y="7003047"/>
            <a:ext cx="1901952" cy="1149359"/>
          </a:xfrm>
          <a:prstGeom prst="bracketPair">
            <a:avLst/>
          </a:prstGeom>
          <a:solidFill>
            <a:schemeClr val="bg1">
              <a:alpha val="6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322A8830-FB08-DD4C-9E74-0415193C983F}"/>
              </a:ext>
            </a:extLst>
          </p:cNvPr>
          <p:cNvSpPr txBox="1"/>
          <p:nvPr/>
        </p:nvSpPr>
        <p:spPr>
          <a:xfrm>
            <a:off x="5358384" y="7014875"/>
            <a:ext cx="1856232" cy="342281"/>
          </a:xfrm>
          <a:prstGeom prst="rect">
            <a:avLst/>
          </a:prstGeom>
          <a:noFill/>
        </p:spPr>
        <p:txBody>
          <a:bodyPr wrap="square" rtlCol="0">
            <a:noAutofit/>
          </a:bodyPr>
          <a:lstStyle/>
          <a:p>
            <a:pPr defTabSz="1341150">
              <a:lnSpc>
                <a:spcPts val="1250"/>
              </a:lnSpc>
              <a:buClr>
                <a:prstClr val="black"/>
              </a:buClr>
              <a:buSzPts val="800"/>
              <a:defRPr/>
            </a:pPr>
            <a:r>
              <a:rPr lang="en-US" sz="1100" b="1" i="1"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Property, Real Estate, and Community Association Managers</a:t>
            </a:r>
            <a:endParaRPr kumimoji="0" lang="en-US" sz="1000" b="1" i="1" u="none" strike="noStrike" kern="1200" cap="none" spc="0" normalizeH="0" baseline="0" noProof="0" dirty="0">
              <a:ln>
                <a:noFill/>
              </a:ln>
              <a:solidFill>
                <a:srgbClr val="012169"/>
              </a:solidFill>
              <a:effectLst/>
              <a:uLnTx/>
              <a:uFillTx/>
              <a:latin typeface="Calibri" panose="020F0502020204030204" pitchFamily="34" charset="0"/>
              <a:ea typeface="Open Sans Semibold" panose="020B060603050402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53A39835-03FC-214F-8A58-02640F31131C}"/>
              </a:ext>
            </a:extLst>
          </p:cNvPr>
          <p:cNvSpPr txBox="1"/>
          <p:nvPr/>
        </p:nvSpPr>
        <p:spPr>
          <a:xfrm>
            <a:off x="5376672" y="7554897"/>
            <a:ext cx="1938528" cy="548640"/>
          </a:xfrm>
          <a:prstGeom prst="rect">
            <a:avLst/>
          </a:prstGeom>
          <a:noFill/>
        </p:spPr>
        <p:txBody>
          <a:bodyPr wrap="square" rtlCol="0">
            <a:noAutofit/>
          </a:bodyPr>
          <a:lstStyle/>
          <a:p>
            <a:pPr lvl="0" defTabSz="1341150">
              <a:lnSpc>
                <a:spcPts val="1250"/>
              </a:lnSpc>
              <a:buClr>
                <a:prstClr val="black"/>
              </a:buClr>
              <a:buSzPts val="800"/>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Median Wage: </a:t>
            </a:r>
            <a:r>
              <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$5</a:t>
            </a: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9</a:t>
            </a:r>
            <a:r>
              <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,788</a:t>
            </a: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lvl="0" defTabSz="1341150">
              <a:lnSpc>
                <a:spcPts val="1250"/>
              </a:lnSpc>
              <a:buClr>
                <a:prstClr val="black"/>
              </a:buClr>
              <a:buSzPts val="800"/>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rPr>
              <a:t>Annual Openings: 3,457</a:t>
            </a:r>
          </a:p>
          <a:p>
            <a:pPr lvl="0" defTabSz="1341150">
              <a:lnSpc>
                <a:spcPts val="1250"/>
              </a:lnSpc>
              <a:buClr>
                <a:prstClr val="black"/>
              </a:buClr>
              <a:buSzPts val="800"/>
              <a:defRPr/>
            </a:pP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10-Year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Growth: </a:t>
            </a: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15</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t>
            </a:r>
            <a:endParaRPr kumimoji="0" lang="en-US" sz="900" b="1" i="1" u="none" strike="noStrike" kern="1200" cap="none" spc="0" normalizeH="0" baseline="0" noProof="0" dirty="0">
              <a:ln>
                <a:noFill/>
              </a:ln>
              <a:solidFill>
                <a:srgbClr val="3863AF"/>
              </a:solidFill>
              <a:effectLst/>
              <a:uLnTx/>
              <a:uFillTx/>
              <a:latin typeface="Calibri" panose="020F0502020204030204" pitchFamily="34" charset="0"/>
              <a:ea typeface="Open Sans Semibold" panose="020B0606030504020204" pitchFamily="34" charset="0"/>
              <a:cs typeface="Calibri" panose="020F0502020204030204" pitchFamily="34" charset="0"/>
            </a:endParaRPr>
          </a:p>
        </p:txBody>
      </p:sp>
      <p:sp>
        <p:nvSpPr>
          <p:cNvPr id="32" name="Double Bracket 31">
            <a:extLst>
              <a:ext uri="{FF2B5EF4-FFF2-40B4-BE49-F238E27FC236}">
                <a16:creationId xmlns:a16="http://schemas.microsoft.com/office/drawing/2014/main" id="{C158C378-9848-B245-98F2-BA389079EE25}"/>
              </a:ext>
              <a:ext uri="{C183D7F6-B498-43B3-948B-1728B52AA6E4}">
                <adec:decorative xmlns:adec="http://schemas.microsoft.com/office/drawing/2017/decorative" val="1"/>
              </a:ext>
            </a:extLst>
          </p:cNvPr>
          <p:cNvSpPr/>
          <p:nvPr/>
        </p:nvSpPr>
        <p:spPr>
          <a:xfrm>
            <a:off x="5312664" y="8244278"/>
            <a:ext cx="1901952" cy="983600"/>
          </a:xfrm>
          <a:prstGeom prst="bracketPair">
            <a:avLst/>
          </a:prstGeom>
          <a:solidFill>
            <a:schemeClr val="bg1">
              <a:alpha val="6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86836B01-57B0-8443-920B-F0A28CAAA2E7}"/>
              </a:ext>
            </a:extLst>
          </p:cNvPr>
          <p:cNvSpPr txBox="1"/>
          <p:nvPr/>
        </p:nvSpPr>
        <p:spPr>
          <a:xfrm>
            <a:off x="5358384" y="8255702"/>
            <a:ext cx="1938528" cy="355994"/>
          </a:xfrm>
          <a:prstGeom prst="rect">
            <a:avLst/>
          </a:prstGeom>
          <a:noFill/>
        </p:spPr>
        <p:txBody>
          <a:bodyPr wrap="square" rtlCol="0">
            <a:noAutofit/>
          </a:bodyPr>
          <a:lstStyle/>
          <a:p>
            <a:pPr lvl="0" defTabSz="1341150">
              <a:lnSpc>
                <a:spcPts val="1250"/>
              </a:lnSpc>
              <a:buClr>
                <a:prstClr val="black"/>
              </a:buClr>
              <a:buSzPts val="800"/>
              <a:defRPr/>
            </a:pPr>
            <a:r>
              <a:rPr kumimoji="0" lang="en-US" sz="1100" b="1" i="1" u="none" strike="noStrike" kern="1200" cap="none" spc="0" normalizeH="0" baseline="0" noProof="0" dirty="0">
                <a:ln>
                  <a:noFill/>
                </a:ln>
                <a:solidFill>
                  <a:schemeClr val="accent5"/>
                </a:solidFill>
                <a:effectLst/>
                <a:uLnTx/>
                <a:uFillTx/>
                <a:latin typeface="Calibri" panose="020F0502020204030204" pitchFamily="34" charset="0"/>
                <a:ea typeface="Open Sans Semibold" panose="020B0606030504020204" pitchFamily="34" charset="0"/>
                <a:cs typeface="Calibri" panose="020F0502020204030204" pitchFamily="34" charset="0"/>
              </a:rPr>
              <a:t>Title Examiners, Abstractors, and Searchers</a:t>
            </a:r>
          </a:p>
        </p:txBody>
      </p:sp>
      <p:sp>
        <p:nvSpPr>
          <p:cNvPr id="38" name="TextBox 37">
            <a:extLst>
              <a:ext uri="{FF2B5EF4-FFF2-40B4-BE49-F238E27FC236}">
                <a16:creationId xmlns:a16="http://schemas.microsoft.com/office/drawing/2014/main" id="{0CF72ED8-415F-D540-AFCF-1D88EE060DD3}"/>
              </a:ext>
            </a:extLst>
          </p:cNvPr>
          <p:cNvSpPr txBox="1">
            <a:spLocks/>
          </p:cNvSpPr>
          <p:nvPr/>
        </p:nvSpPr>
        <p:spPr>
          <a:xfrm>
            <a:off x="5376672" y="8628106"/>
            <a:ext cx="1938528" cy="548640"/>
          </a:xfrm>
          <a:prstGeom prst="rect">
            <a:avLst/>
          </a:prstGeom>
          <a:noFill/>
        </p:spPr>
        <p:txBody>
          <a:bodyPr wrap="square" rtlCol="0">
            <a:noAutofit/>
          </a:bodyPr>
          <a:lstStyle/>
          <a:p>
            <a:pPr lvl="0" defTabSz="1341150">
              <a:lnSpc>
                <a:spcPts val="1250"/>
              </a:lnSpc>
              <a:buClr>
                <a:prstClr val="black"/>
              </a:buClr>
              <a:buSzPts val="800"/>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Median Wage: </a:t>
            </a:r>
            <a:r>
              <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t>
            </a: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58</a:t>
            </a:r>
            <a:r>
              <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,593</a:t>
            </a: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lvl="0" defTabSz="1341150">
              <a:lnSpc>
                <a:spcPts val="1250"/>
              </a:lnSpc>
              <a:buClr>
                <a:prstClr val="black"/>
              </a:buClr>
              <a:buSzPts val="800"/>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rPr>
              <a:t>Annual Openings: 819</a:t>
            </a:r>
          </a:p>
          <a:p>
            <a:pPr marL="0" marR="0" lvl="0" algn="l" defTabSz="1341150" rtl="0" eaLnBrk="1" fontAlgn="auto" latinLnBrk="0" hangingPunct="1">
              <a:lnSpc>
                <a:spcPts val="1250"/>
              </a:lnSpc>
              <a:buClr>
                <a:prstClr val="black"/>
              </a:buClr>
              <a:buSzPts val="800"/>
              <a:buFontTx/>
              <a:buNone/>
              <a:tabLst/>
              <a:defRPr/>
            </a:pP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10-Year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Growth: 12%</a:t>
            </a:r>
          </a:p>
        </p:txBody>
      </p:sp>
      <p:pic>
        <p:nvPicPr>
          <p:cNvPr id="37" name="Google Shape;171;p1" descr="TEA Logo">
            <a:extLst>
              <a:ext uri="{FF2B5EF4-FFF2-40B4-BE49-F238E27FC236}">
                <a16:creationId xmlns:a16="http://schemas.microsoft.com/office/drawing/2014/main" id="{F1D9B042-B00B-E342-917C-8358BF8F9561}"/>
              </a:ext>
            </a:extLst>
          </p:cNvPr>
          <p:cNvPicPr preferRelativeResize="0"/>
          <p:nvPr/>
        </p:nvPicPr>
        <p:blipFill rotWithShape="1">
          <a:blip r:embed="rId5">
            <a:alphaModFix/>
          </a:blip>
          <a:srcRect/>
          <a:stretch/>
        </p:blipFill>
        <p:spPr>
          <a:xfrm>
            <a:off x="146880" y="9574456"/>
            <a:ext cx="705086" cy="352543"/>
          </a:xfrm>
          <a:prstGeom prst="rect">
            <a:avLst/>
          </a:prstGeom>
          <a:noFill/>
          <a:ln>
            <a:noFill/>
          </a:ln>
        </p:spPr>
      </p:pic>
      <p:sp>
        <p:nvSpPr>
          <p:cNvPr id="3" name="TextBox 2">
            <a:extLst>
              <a:ext uri="{FF2B5EF4-FFF2-40B4-BE49-F238E27FC236}">
                <a16:creationId xmlns:a16="http://schemas.microsoft.com/office/drawing/2014/main" id="{A70F6E95-8003-B142-A9FC-04557A922F61}"/>
              </a:ext>
            </a:extLst>
          </p:cNvPr>
          <p:cNvSpPr txBox="1"/>
          <p:nvPr/>
        </p:nvSpPr>
        <p:spPr>
          <a:xfrm>
            <a:off x="851966" y="9537184"/>
            <a:ext cx="3754879" cy="338554"/>
          </a:xfrm>
          <a:prstGeom prst="rect">
            <a:avLst/>
          </a:prstGeom>
          <a:noFill/>
        </p:spPr>
        <p:txBody>
          <a:bodyPr wrap="square" lIns="91440" tIns="45720" rIns="91440" bIns="45720" rtlCol="0" anchor="t">
            <a:spAutoFit/>
          </a:bodyPr>
          <a:lstStyle/>
          <a:p>
            <a:r>
              <a:rPr lang="en-US" sz="800" i="1" dirty="0">
                <a:solidFill>
                  <a:schemeClr val="accent1"/>
                </a:solidFill>
                <a:latin typeface="Calibri"/>
                <a:ea typeface="Open Sans ExtraBold"/>
                <a:cs typeface="Calibri"/>
              </a:rPr>
              <a:t>Successful completion of the Real Estate program of study will fulfill requirements of the Business and Industry endorsement.</a:t>
            </a:r>
          </a:p>
        </p:txBody>
      </p:sp>
      <p:sp>
        <p:nvSpPr>
          <p:cNvPr id="8" name="TextBox 7">
            <a:extLst>
              <a:ext uri="{FF2B5EF4-FFF2-40B4-BE49-F238E27FC236}">
                <a16:creationId xmlns:a16="http://schemas.microsoft.com/office/drawing/2014/main" id="{C26EEE7A-1067-E8F2-12F4-876887A7B312}"/>
              </a:ext>
            </a:extLst>
          </p:cNvPr>
          <p:cNvSpPr txBox="1"/>
          <p:nvPr/>
        </p:nvSpPr>
        <p:spPr>
          <a:xfrm>
            <a:off x="4681728" y="9367838"/>
            <a:ext cx="3754879" cy="184666"/>
          </a:xfrm>
          <a:prstGeom prst="rect">
            <a:avLst/>
          </a:prstGeom>
          <a:noFill/>
        </p:spPr>
        <p:txBody>
          <a:bodyPr wrap="square" rtlCol="0">
            <a:spAutoFit/>
          </a:bodyPr>
          <a:lstStyle/>
          <a:p>
            <a:r>
              <a:rPr lang="en-US" sz="600" b="0" i="0" u="none" strike="noStrike" dirty="0">
                <a:solidFill>
                  <a:srgbClr val="000000"/>
                </a:solidFill>
                <a:effectLst/>
              </a:rPr>
              <a:t>Data Source: </a:t>
            </a:r>
            <a:r>
              <a:rPr lang="en-US" sz="600" b="0" i="0" u="none" strike="noStrike" dirty="0" err="1">
                <a:solidFill>
                  <a:srgbClr val="000000"/>
                </a:solidFill>
                <a:effectLst/>
              </a:rPr>
              <a:t>TexasWages</a:t>
            </a:r>
            <a:r>
              <a:rPr lang="en-US" sz="600" b="0" i="0" u="none" strike="noStrike" dirty="0">
                <a:solidFill>
                  <a:srgbClr val="000000"/>
                </a:solidFill>
                <a:effectLst/>
              </a:rPr>
              <a:t>, Texas Workforce Commission. Retrieved 3/8/2024.</a:t>
            </a:r>
            <a:endParaRPr lang="en-US" sz="600" dirty="0">
              <a:solidFill>
                <a:schemeClr val="tx2"/>
              </a:solidFill>
              <a:ea typeface="Open Sans Light" panose="020B0606030504020204" pitchFamily="34" charset="0"/>
              <a:cs typeface="Calibri" panose="020F0502020204030204" pitchFamily="34" charset="0"/>
            </a:endParaRPr>
          </a:p>
        </p:txBody>
      </p:sp>
      <p:pic>
        <p:nvPicPr>
          <p:cNvPr id="13" name="Picture 12" descr="QR Code">
            <a:extLst>
              <a:ext uri="{FF2B5EF4-FFF2-40B4-BE49-F238E27FC236}">
                <a16:creationId xmlns:a16="http://schemas.microsoft.com/office/drawing/2014/main" id="{AF03FE6E-AA49-984F-8869-EA4D3B32F916}"/>
              </a:ext>
              <a:ext uri="{C183D7F6-B498-43B3-948B-1728B52AA6E4}">
                <adec:decorative xmlns:adec="http://schemas.microsoft.com/office/drawing/2017/decorative" val="0"/>
              </a:ext>
            </a:extLst>
          </p:cNvPr>
          <p:cNvPicPr>
            <a:picLocks noChangeAspect="1"/>
          </p:cNvPicPr>
          <p:nvPr/>
        </p:nvPicPr>
        <p:blipFill rotWithShape="1">
          <a:blip r:embed="rId6"/>
          <a:srcRect l="18856" t="15627" r="19491" b="23971"/>
          <a:stretch/>
        </p:blipFill>
        <p:spPr>
          <a:xfrm>
            <a:off x="4738593" y="9532430"/>
            <a:ext cx="503990" cy="493776"/>
          </a:xfrm>
          <a:prstGeom prst="rect">
            <a:avLst/>
          </a:prstGeom>
        </p:spPr>
      </p:pic>
      <p:sp>
        <p:nvSpPr>
          <p:cNvPr id="43" name="TextBox 42">
            <a:extLst>
              <a:ext uri="{FF2B5EF4-FFF2-40B4-BE49-F238E27FC236}">
                <a16:creationId xmlns:a16="http://schemas.microsoft.com/office/drawing/2014/main" id="{D7CE7F4C-068A-2546-9291-E776EDA7D48E}"/>
              </a:ext>
            </a:extLst>
          </p:cNvPr>
          <p:cNvSpPr txBox="1"/>
          <p:nvPr/>
        </p:nvSpPr>
        <p:spPr>
          <a:xfrm>
            <a:off x="5166360" y="9512554"/>
            <a:ext cx="2148840" cy="544444"/>
          </a:xfrm>
          <a:prstGeom prst="rect">
            <a:avLst/>
          </a:prstGeom>
          <a:noFill/>
        </p:spPr>
        <p:txBody>
          <a:bodyPr wrap="square" rtlCol="0">
            <a:spAutoFit/>
          </a:bodyPr>
          <a:lstStyle/>
          <a:p>
            <a:pPr>
              <a:lnSpc>
                <a:spcPct val="108000"/>
              </a:lnSpc>
            </a:pPr>
            <a:r>
              <a:rPr lang="en-US" sz="800" i="1" dirty="0">
                <a:solidFill>
                  <a:schemeClr val="tx2"/>
                </a:solidFill>
                <a:latin typeface="Calibri" panose="020F0502020204030204" pitchFamily="34" charset="0"/>
                <a:ea typeface="Open Sans ExtraBold" panose="020B0606030504020204" pitchFamily="34" charset="0"/>
                <a:cs typeface="Calibri" panose="020F0502020204030204" pitchFamily="34" charset="0"/>
              </a:rPr>
              <a:t>For more information visit: </a:t>
            </a:r>
            <a:r>
              <a:rPr lang="en-US" sz="650" dirty="0">
                <a:solidFill>
                  <a:schemeClr val="tx2"/>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https://tea.texas.gov/academics/college-career-and-military-prep/career-and-technical-education/programs-of-study-additional-resources</a:t>
            </a:r>
            <a:endParaRPr lang="en-US" sz="650" i="1" dirty="0">
              <a:solidFill>
                <a:schemeClr val="tx2"/>
              </a:solidFill>
              <a:latin typeface="Calibri" panose="020F0502020204030204" pitchFamily="34" charset="0"/>
              <a:ea typeface="Open Sans ExtraBold" panose="020B0606030504020204" pitchFamily="34" charset="0"/>
              <a:cs typeface="Calibri" panose="020F0502020204030204" pitchFamily="34" charset="0"/>
            </a:endParaRPr>
          </a:p>
        </p:txBody>
      </p:sp>
      <p:pic>
        <p:nvPicPr>
          <p:cNvPr id="39" name="Picture 38">
            <a:extLst>
              <a:ext uri="{FF2B5EF4-FFF2-40B4-BE49-F238E27FC236}">
                <a16:creationId xmlns:a16="http://schemas.microsoft.com/office/drawing/2014/main" id="{42F6463D-DDA7-F843-AB15-C2ABD0D5C64F}"/>
              </a:ext>
              <a:ext uri="{C183D7F6-B498-43B3-948B-1728B52AA6E4}">
                <adec:decorative xmlns:adec="http://schemas.microsoft.com/office/drawing/2017/decorative" val="1"/>
              </a:ext>
            </a:extLst>
          </p:cNvPr>
          <p:cNvPicPr>
            <a:picLocks/>
          </p:cNvPicPr>
          <p:nvPr/>
        </p:nvPicPr>
        <p:blipFill>
          <a:blip r:embed="rId8"/>
          <a:stretch>
            <a:fillRect/>
          </a:stretch>
        </p:blipFill>
        <p:spPr>
          <a:xfrm>
            <a:off x="6958584" y="3483864"/>
            <a:ext cx="610356" cy="596484"/>
          </a:xfrm>
          <a:prstGeom prst="rect">
            <a:avLst/>
          </a:prstGeom>
        </p:spPr>
      </p:pic>
      <p:pic>
        <p:nvPicPr>
          <p:cNvPr id="41" name="Picture 40">
            <a:extLst>
              <a:ext uri="{FF2B5EF4-FFF2-40B4-BE49-F238E27FC236}">
                <a16:creationId xmlns:a16="http://schemas.microsoft.com/office/drawing/2014/main" id="{E87636A2-C85C-4446-99E9-B5ACC56AFC8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4773168" y="5580888"/>
            <a:ext cx="598434" cy="584834"/>
          </a:xfrm>
          <a:prstGeom prst="rect">
            <a:avLst/>
          </a:prstGeom>
        </p:spPr>
      </p:pic>
      <p:grpSp>
        <p:nvGrpSpPr>
          <p:cNvPr id="60" name="Group 59">
            <a:extLst>
              <a:ext uri="{FF2B5EF4-FFF2-40B4-BE49-F238E27FC236}">
                <a16:creationId xmlns:a16="http://schemas.microsoft.com/office/drawing/2014/main" id="{8B025FBB-E79D-BE9E-139C-0DC78BCB7BC9}"/>
              </a:ext>
              <a:ext uri="{C183D7F6-B498-43B3-948B-1728B52AA6E4}">
                <adec:decorative xmlns:adec="http://schemas.microsoft.com/office/drawing/2017/decorative" val="1"/>
              </a:ext>
            </a:extLst>
          </p:cNvPr>
          <p:cNvGrpSpPr/>
          <p:nvPr/>
        </p:nvGrpSpPr>
        <p:grpSpPr>
          <a:xfrm>
            <a:off x="4677705" y="2381822"/>
            <a:ext cx="3136295" cy="795528"/>
            <a:chOff x="4640017" y="2092202"/>
            <a:chExt cx="3136295" cy="795528"/>
          </a:xfrm>
        </p:grpSpPr>
        <p:pic>
          <p:nvPicPr>
            <p:cNvPr id="16" name="Picture 11">
              <a:extLst>
                <a:ext uri="{FF2B5EF4-FFF2-40B4-BE49-F238E27FC236}">
                  <a16:creationId xmlns:a16="http://schemas.microsoft.com/office/drawing/2014/main" id="{1CA36EFA-39D9-96CC-F02B-534C526F2E11}"/>
                </a:ext>
                <a:ext uri="{C183D7F6-B498-43B3-948B-1728B52AA6E4}">
                  <adec:decorative xmlns:adec="http://schemas.microsoft.com/office/drawing/2017/decorative" val="1"/>
                </a:ext>
              </a:extLst>
            </p:cNvPr>
            <p:cNvPicPr>
              <a:picLocks noChangeAspect="1"/>
            </p:cNvPicPr>
            <p:nvPr/>
          </p:nvPicPr>
          <p:blipFill rotWithShape="1">
            <a:blip r:embed="rId10"/>
            <a:srcRect r="53553"/>
            <a:stretch/>
          </p:blipFill>
          <p:spPr>
            <a:xfrm>
              <a:off x="5494205" y="2092202"/>
              <a:ext cx="1556726" cy="795528"/>
            </a:xfrm>
            <a:prstGeom prst="rect">
              <a:avLst/>
            </a:prstGeom>
          </p:spPr>
        </p:pic>
        <p:pic>
          <p:nvPicPr>
            <p:cNvPr id="18" name="Picture 17">
              <a:extLst>
                <a:ext uri="{FF2B5EF4-FFF2-40B4-BE49-F238E27FC236}">
                  <a16:creationId xmlns:a16="http://schemas.microsoft.com/office/drawing/2014/main" id="{91BC2170-0444-6B7B-3A77-F65FD81FAC41}"/>
                </a:ext>
              </a:extLst>
            </p:cNvPr>
            <p:cNvPicPr>
              <a:picLocks noChangeAspect="1"/>
            </p:cNvPicPr>
            <p:nvPr/>
          </p:nvPicPr>
          <p:blipFill rotWithShape="1">
            <a:blip r:embed="rId11"/>
            <a:srcRect l="39590" t="25127"/>
            <a:stretch/>
          </p:blipFill>
          <p:spPr>
            <a:xfrm>
              <a:off x="4640017" y="2092202"/>
              <a:ext cx="962785" cy="795528"/>
            </a:xfrm>
            <a:prstGeom prst="rect">
              <a:avLst/>
            </a:prstGeom>
          </p:spPr>
        </p:pic>
        <p:pic>
          <p:nvPicPr>
            <p:cNvPr id="9" name="Picture 8">
              <a:extLst>
                <a:ext uri="{FF2B5EF4-FFF2-40B4-BE49-F238E27FC236}">
                  <a16:creationId xmlns:a16="http://schemas.microsoft.com/office/drawing/2014/main" id="{7038743F-D9C3-A701-5A62-CD478EB05E1F}"/>
                </a:ext>
              </a:extLst>
            </p:cNvPr>
            <p:cNvPicPr>
              <a:picLocks noChangeAspect="1"/>
            </p:cNvPicPr>
            <p:nvPr/>
          </p:nvPicPr>
          <p:blipFill>
            <a:blip r:embed="rId12"/>
            <a:stretch>
              <a:fillRect/>
            </a:stretch>
          </p:blipFill>
          <p:spPr>
            <a:xfrm>
              <a:off x="7005644" y="2092202"/>
              <a:ext cx="770668" cy="795528"/>
            </a:xfrm>
            <a:prstGeom prst="rect">
              <a:avLst/>
            </a:prstGeom>
          </p:spPr>
        </p:pic>
      </p:grpSp>
      <p:sp>
        <p:nvSpPr>
          <p:cNvPr id="21" name="Rectangle 20">
            <a:extLst>
              <a:ext uri="{FF2B5EF4-FFF2-40B4-BE49-F238E27FC236}">
                <a16:creationId xmlns:a16="http://schemas.microsoft.com/office/drawing/2014/main" id="{B26DC3D6-B40E-5AD2-068C-EF28455B3A81}"/>
              </a:ext>
              <a:ext uri="{C183D7F6-B498-43B3-948B-1728B52AA6E4}">
                <adec:decorative xmlns:adec="http://schemas.microsoft.com/office/drawing/2017/decorative" val="1"/>
              </a:ext>
            </a:extLst>
          </p:cNvPr>
          <p:cNvSpPr/>
          <p:nvPr/>
        </p:nvSpPr>
        <p:spPr>
          <a:xfrm rot="16200000">
            <a:off x="5936574" y="8223572"/>
            <a:ext cx="3361882" cy="307777"/>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libri" panose="020F0502020204030204" pitchFamily="34" charset="0"/>
                <a:ea typeface="Open Sans Semibold" panose="020B0606030504020204" pitchFamily="34" charset="0"/>
                <a:cs typeface="Calibri" panose="020F0502020204030204" pitchFamily="34" charset="0"/>
              </a:rPr>
              <a:t>Real Estate</a:t>
            </a:r>
          </a:p>
        </p:txBody>
      </p:sp>
    </p:spTree>
    <p:extLst>
      <p:ext uri="{BB962C8B-B14F-4D97-AF65-F5344CB8AC3E}">
        <p14:creationId xmlns:p14="http://schemas.microsoft.com/office/powerpoint/2010/main" val="4075348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3" name="Title 3">
            <a:extLst>
              <a:ext uri="{FF2B5EF4-FFF2-40B4-BE49-F238E27FC236}">
                <a16:creationId xmlns:a16="http://schemas.microsoft.com/office/drawing/2014/main" id="{526F35B9-4163-464C-AA6F-FB56BC356333}"/>
              </a:ext>
              <a:ext uri="{C183D7F6-B498-43B3-948B-1728B52AA6E4}">
                <adec:decorative xmlns:adec="http://schemas.microsoft.com/office/drawing/2017/decorative" val="1"/>
              </a:ext>
            </a:extLst>
          </p:cNvPr>
          <p:cNvSpPr>
            <a:spLocks noGrp="1"/>
          </p:cNvSpPr>
          <p:nvPr>
            <p:ph type="ctrTitle"/>
          </p:nvPr>
        </p:nvSpPr>
        <p:spPr>
          <a:xfrm>
            <a:off x="971550" y="48066"/>
            <a:ext cx="5829300" cy="141335"/>
          </a:xfrm>
        </p:spPr>
        <p:txBody>
          <a:bodyPr>
            <a:noAutofit/>
          </a:bodyPr>
          <a:lstStyle/>
          <a:p>
            <a: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Statewide Program of Study: </a:t>
            </a:r>
            <a:r>
              <a:rPr lang="en-US" sz="800" b="1" i="1" kern="1200" dirty="0">
                <a:solidFill>
                  <a:schemeClr val="bg1"/>
                </a:solidFill>
                <a:effectLst/>
                <a:latin typeface="+mj-lt"/>
                <a:ea typeface="+mj-ea"/>
                <a:cs typeface="+mj-cs"/>
              </a:rPr>
              <a:t>Real Estate </a:t>
            </a:r>
            <a: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 Page 2</a:t>
            </a:r>
            <a:endParaRPr lang="en-US" sz="800" dirty="0">
              <a:solidFill>
                <a:schemeClr val="bg1"/>
              </a:solidFill>
            </a:endParaRPr>
          </a:p>
        </p:txBody>
      </p:sp>
      <p:sp>
        <p:nvSpPr>
          <p:cNvPr id="39" name="TextBox 38">
            <a:extLst>
              <a:ext uri="{FF2B5EF4-FFF2-40B4-BE49-F238E27FC236}">
                <a16:creationId xmlns:a16="http://schemas.microsoft.com/office/drawing/2014/main" id="{0D82E2C1-5515-FC4E-B6F2-EB16D6F05320}"/>
              </a:ext>
            </a:extLst>
          </p:cNvPr>
          <p:cNvSpPr txBox="1"/>
          <p:nvPr/>
        </p:nvSpPr>
        <p:spPr>
          <a:xfrm>
            <a:off x="1371303" y="124515"/>
            <a:ext cx="6392254" cy="400110"/>
          </a:xfrm>
          <a:prstGeom prst="rect">
            <a:avLst/>
          </a:prstGeom>
          <a:noFill/>
        </p:spPr>
        <p:txBody>
          <a:bodyPr wrap="square" rtlCol="0">
            <a:spAutoFit/>
          </a:bodyPr>
          <a:lstStyle/>
          <a:p>
            <a:pPr lvl="0">
              <a:spcAft>
                <a:spcPts val="300"/>
              </a:spcAft>
              <a:defRPr/>
            </a:pPr>
            <a:r>
              <a:rPr lang="en-US" sz="2000" b="1" dirty="0">
                <a:solidFill>
                  <a:schemeClr val="accent1"/>
                </a:solidFill>
                <a:latin typeface="Calibri" panose="020F0502020204030204" pitchFamily="34" charset="0"/>
                <a:ea typeface="Open Sans Condensed Condensed" panose="020B0606030504020204" pitchFamily="34" charset="0"/>
                <a:cs typeface="Calibri" panose="020F0502020204030204" pitchFamily="34" charset="0"/>
              </a:rPr>
              <a:t>Business, Marketing, and Finance Career Cluster</a:t>
            </a:r>
          </a:p>
        </p:txBody>
      </p:sp>
      <p:sp>
        <p:nvSpPr>
          <p:cNvPr id="41" name="TextBox 40">
            <a:extLst>
              <a:ext uri="{FF2B5EF4-FFF2-40B4-BE49-F238E27FC236}">
                <a16:creationId xmlns:a16="http://schemas.microsoft.com/office/drawing/2014/main" id="{016FFF59-FA5E-994D-8DE3-7298E5ADA69E}"/>
              </a:ext>
            </a:extLst>
          </p:cNvPr>
          <p:cNvSpPr txBox="1"/>
          <p:nvPr/>
        </p:nvSpPr>
        <p:spPr>
          <a:xfrm>
            <a:off x="1389671" y="488081"/>
            <a:ext cx="6392254" cy="353943"/>
          </a:xfrm>
          <a:prstGeom prst="rect">
            <a:avLst/>
          </a:prstGeom>
          <a:noFill/>
        </p:spPr>
        <p:txBody>
          <a:bodyPr wrap="square" rtlCol="0">
            <a:spAutoFit/>
          </a:bodyPr>
          <a:lstStyle/>
          <a:p>
            <a:pPr lvl="0">
              <a:lnSpc>
                <a:spcPts val="2100"/>
              </a:lnSpc>
              <a:spcAft>
                <a:spcPts val="300"/>
              </a:spcAft>
              <a:defRPr/>
            </a:pPr>
            <a:r>
              <a:rPr kumimoji="0" lang="en-US" sz="1700" b="1" i="1" u="none" strike="noStrike" kern="1200" cap="none" spc="0" normalizeH="0" baseline="0" noProof="0" dirty="0">
                <a:ln>
                  <a:noFill/>
                </a:ln>
                <a:solidFill>
                  <a:srgbClr val="363534"/>
                </a:solidFill>
                <a:effectLst/>
                <a:uLnTx/>
                <a:uFillTx/>
                <a:latin typeface="Calibri" panose="020F0502020204030204" pitchFamily="34" charset="0"/>
                <a:ea typeface="Open Sans Semibold" panose="020B0606030504020204" pitchFamily="34" charset="0"/>
                <a:cs typeface="Calibri" panose="020F0502020204030204" pitchFamily="34" charset="0"/>
              </a:rPr>
              <a:t>Statewide Program of Study: </a:t>
            </a:r>
            <a:r>
              <a:rPr lang="en-US" sz="1700" b="1" i="1" dirty="0">
                <a:solidFill>
                  <a:schemeClr val="accent1"/>
                </a:solidFill>
                <a:latin typeface="Calibri" panose="020F0502020204030204" pitchFamily="34" charset="0"/>
                <a:ea typeface="Open Sans Semibold" panose="020B0606030504020204" pitchFamily="34" charset="0"/>
                <a:cs typeface="Calibri" panose="020F0502020204030204" pitchFamily="34" charset="0"/>
              </a:rPr>
              <a:t>Real Estate</a:t>
            </a:r>
            <a:endParaRPr kumimoji="0" lang="en-US" sz="1700" b="1" i="1" u="none" strike="noStrike" kern="1200" cap="none" spc="0" normalizeH="0" baseline="0" noProof="0" dirty="0">
              <a:ln>
                <a:noFill/>
              </a:ln>
              <a:solidFill>
                <a:schemeClr val="accent1"/>
              </a:solidFill>
              <a:effectLst/>
              <a:uLnTx/>
              <a:uFillTx/>
              <a:latin typeface="Calibri" panose="020F0502020204030204" pitchFamily="34" charset="0"/>
              <a:ea typeface="Open Sans Semibold" panose="020B0606030504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3CAAE19-98A7-CE4E-903C-01D19008C594}"/>
              </a:ext>
            </a:extLst>
          </p:cNvPr>
          <p:cNvSpPr txBox="1"/>
          <p:nvPr/>
        </p:nvSpPr>
        <p:spPr>
          <a:xfrm>
            <a:off x="1" y="1097826"/>
            <a:ext cx="7772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5"/>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Course Information</a:t>
            </a:r>
            <a:endParaRPr kumimoji="0" lang="en-US" b="0" i="0" u="none" strike="noStrike" kern="1200" cap="none" spc="0" normalizeH="0" baseline="0" noProof="0" dirty="0">
              <a:ln>
                <a:noFill/>
              </a:ln>
              <a:solidFill>
                <a:schemeClr val="accent5"/>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sp>
        <p:nvSpPr>
          <p:cNvPr id="4" name="Round Diagonal Corner Rectangle 3">
            <a:extLst>
              <a:ext uri="{FF2B5EF4-FFF2-40B4-BE49-F238E27FC236}">
                <a16:creationId xmlns:a16="http://schemas.microsoft.com/office/drawing/2014/main" id="{1FC84E31-D3E9-4645-AA27-E5CE8D61FC16}"/>
              </a:ext>
              <a:ext uri="{C183D7F6-B498-43B3-948B-1728B52AA6E4}">
                <adec:decorative xmlns:adec="http://schemas.microsoft.com/office/drawing/2017/decorative" val="1"/>
              </a:ext>
            </a:extLst>
          </p:cNvPr>
          <p:cNvSpPr/>
          <p:nvPr/>
        </p:nvSpPr>
        <p:spPr>
          <a:xfrm rot="16200000">
            <a:off x="-124790" y="1920256"/>
            <a:ext cx="1126254" cy="411242"/>
          </a:xfrm>
          <a:prstGeom prst="round2Diag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
        <p:nvSpPr>
          <p:cNvPr id="35" name="Google Shape;187;p2">
            <a:extLst>
              <a:ext uri="{FF2B5EF4-FFF2-40B4-BE49-F238E27FC236}">
                <a16:creationId xmlns:a16="http://schemas.microsoft.com/office/drawing/2014/main" id="{1C3E5367-D893-F547-8939-44BE478A0AB2}"/>
              </a:ext>
            </a:extLst>
          </p:cNvPr>
          <p:cNvSpPr txBox="1"/>
          <p:nvPr/>
        </p:nvSpPr>
        <p:spPr>
          <a:xfrm rot="16200000">
            <a:off x="-68513" y="1972009"/>
            <a:ext cx="1013698"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1</a:t>
            </a:r>
            <a:endParaRPr kumimoji="0" sz="1400" b="0" i="0" u="none" strike="noStrike" kern="1200" cap="none" spc="0" normalizeH="0" baseline="0" noProof="0" dirty="0">
              <a:ln>
                <a:noFill/>
              </a:ln>
              <a:solidFill>
                <a:prstClr val="white"/>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graphicFrame>
        <p:nvGraphicFramePr>
          <p:cNvPr id="38" name="Google Shape;188;p2">
            <a:extLst>
              <a:ext uri="{FF2B5EF4-FFF2-40B4-BE49-F238E27FC236}">
                <a16:creationId xmlns:a16="http://schemas.microsoft.com/office/drawing/2014/main" id="{E5FD0F7F-C689-CC49-A3D9-1F6883E368BE}"/>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19463830"/>
              </p:ext>
            </p:extLst>
          </p:nvPr>
        </p:nvGraphicFramePr>
        <p:xfrm>
          <a:off x="812315" y="1574194"/>
          <a:ext cx="6437376" cy="969274"/>
        </p:xfrm>
        <a:graphic>
          <a:graphicData uri="http://schemas.openxmlformats.org/drawingml/2006/table">
            <a:tbl>
              <a:tblPr firstRow="1" bandRow="1">
                <a:noFill/>
              </a:tblPr>
              <a:tblGrid>
                <a:gridCol w="1691640">
                  <a:extLst>
                    <a:ext uri="{9D8B030D-6E8A-4147-A177-3AD203B41FA5}">
                      <a16:colId xmlns:a16="http://schemas.microsoft.com/office/drawing/2014/main" val="20000"/>
                    </a:ext>
                  </a:extLst>
                </a:gridCol>
                <a:gridCol w="73152">
                  <a:extLst>
                    <a:ext uri="{9D8B030D-6E8A-4147-A177-3AD203B41FA5}">
                      <a16:colId xmlns:a16="http://schemas.microsoft.com/office/drawing/2014/main" val="3903870355"/>
                    </a:ext>
                  </a:extLst>
                </a:gridCol>
                <a:gridCol w="2075688">
                  <a:extLst>
                    <a:ext uri="{9D8B030D-6E8A-4147-A177-3AD203B41FA5}">
                      <a16:colId xmlns:a16="http://schemas.microsoft.com/office/drawing/2014/main" val="20002"/>
                    </a:ext>
                  </a:extLst>
                </a:gridCol>
                <a:gridCol w="2596896">
                  <a:extLst>
                    <a:ext uri="{9D8B030D-6E8A-4147-A177-3AD203B41FA5}">
                      <a16:colId xmlns:a16="http://schemas.microsoft.com/office/drawing/2014/main" val="20003"/>
                    </a:ext>
                  </a:extLst>
                </a:gridCol>
              </a:tblGrid>
              <a:tr h="329184">
                <a:tc>
                  <a:txBody>
                    <a:bodyPr/>
                    <a:lstStyle/>
                    <a:p>
                      <a:pPr marL="0" marR="0" lvl="0" indent="0" algn="l"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Course</a:t>
                      </a:r>
                      <a:endParaRPr sz="1200" b="1" i="0"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012169"/>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012169"/>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Prerequisites |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Corequisites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  </a:t>
                      </a: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012169"/>
                    </a:solidFill>
                  </a:tcPr>
                </a:tc>
                <a:tc>
                  <a:txBody>
                    <a:bodyPr/>
                    <a:lstStyle/>
                    <a:p>
                      <a:pPr marL="0" marR="0" lvl="0" indent="0" algn="r"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Career Clusters</a:t>
                      </a: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012169"/>
                    </a:solidFill>
                  </a:tcPr>
                </a:tc>
                <a:extLst>
                  <a:ext uri="{0D108BD9-81ED-4DB2-BD59-A6C34878D82A}">
                    <a16:rowId xmlns:a16="http://schemas.microsoft.com/office/drawing/2014/main" val="10000"/>
                  </a:ext>
                </a:extLst>
              </a:tr>
              <a:tr h="0">
                <a:tc>
                  <a:txBody>
                    <a:bodyPr/>
                    <a:lstStyle/>
                    <a:p>
                      <a:pPr marL="0" marR="0" lvl="0" indent="0" algn="l" rtl="0">
                        <a:spcBef>
                          <a:spcPts val="0"/>
                        </a:spcBef>
                        <a:spcAft>
                          <a:spcPts val="0"/>
                        </a:spcAft>
                        <a:buClr>
                          <a:schemeClr val="dk1"/>
                        </a:buClr>
                        <a:buSzPts val="1000"/>
                        <a:buFont typeface="Calibri"/>
                        <a:buNone/>
                      </a:pPr>
                      <a:r>
                        <a:rPr lang="en-US" sz="1100" b="1" i="0" u="none" strike="noStrike"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Principles of Business, Marketing, and Finance*</a:t>
                      </a:r>
                    </a:p>
                    <a:p>
                      <a:pPr marL="0" marR="0" lvl="0" indent="0" algn="l" rtl="0">
                        <a:spcBef>
                          <a:spcPts val="0"/>
                        </a:spcBef>
                        <a:spcAft>
                          <a:spcPts val="0"/>
                        </a:spcAft>
                        <a:buClr>
                          <a:schemeClr val="dk1"/>
                        </a:buClr>
                        <a:buSzPts val="1000"/>
                        <a:buFont typeface="Calibri"/>
                        <a:buNone/>
                      </a:pPr>
                      <a:r>
                        <a:rPr lang="en-US" sz="1000" b="0"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13011200  (1 credit)</a:t>
                      </a:r>
                      <a:endParaRPr lang="en-US" sz="1000" b="0"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Recommended 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Recommended </a:t>
                      </a: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endParaRPr lang="en-US" sz="90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5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1" name="Round Diagonal Corner Rectangle 20">
            <a:extLst>
              <a:ext uri="{FF2B5EF4-FFF2-40B4-BE49-F238E27FC236}">
                <a16:creationId xmlns:a16="http://schemas.microsoft.com/office/drawing/2014/main" id="{02FF7C61-5889-014E-A200-83B321531DD7}"/>
              </a:ext>
              <a:ext uri="{C183D7F6-B498-43B3-948B-1728B52AA6E4}">
                <adec:decorative xmlns:adec="http://schemas.microsoft.com/office/drawing/2017/decorative" val="1"/>
              </a:ext>
            </a:extLst>
          </p:cNvPr>
          <p:cNvSpPr/>
          <p:nvPr/>
        </p:nvSpPr>
        <p:spPr>
          <a:xfrm rot="16200000">
            <a:off x="-124792" y="3318129"/>
            <a:ext cx="1126254" cy="411242"/>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
        <p:nvSpPr>
          <p:cNvPr id="23" name="Google Shape;187;p2">
            <a:extLst>
              <a:ext uri="{FF2B5EF4-FFF2-40B4-BE49-F238E27FC236}">
                <a16:creationId xmlns:a16="http://schemas.microsoft.com/office/drawing/2014/main" id="{637971F6-B1B7-A64D-BA50-C97F2DEE90C7}"/>
              </a:ext>
            </a:extLst>
          </p:cNvPr>
          <p:cNvSpPr txBox="1"/>
          <p:nvPr/>
        </p:nvSpPr>
        <p:spPr>
          <a:xfrm rot="16200000">
            <a:off x="-68514" y="3398581"/>
            <a:ext cx="1013698" cy="307736"/>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2</a:t>
            </a:r>
            <a:endParaRPr kumimoji="0" sz="1400" b="0" i="0" u="none" strike="noStrike" kern="1200" cap="none" spc="0" normalizeH="0" baseline="0" noProof="0" dirty="0">
              <a:ln>
                <a:noFill/>
              </a:ln>
              <a:solidFill>
                <a:schemeClr val="bg1"/>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graphicFrame>
        <p:nvGraphicFramePr>
          <p:cNvPr id="55" name="Google Shape;188;p2">
            <a:extLst>
              <a:ext uri="{FF2B5EF4-FFF2-40B4-BE49-F238E27FC236}">
                <a16:creationId xmlns:a16="http://schemas.microsoft.com/office/drawing/2014/main" id="{C8ABB4AB-0B72-794F-BE18-FF28BD9BDE4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84367106"/>
              </p:ext>
            </p:extLst>
          </p:nvPr>
        </p:nvGraphicFramePr>
        <p:xfrm>
          <a:off x="875815" y="2999232"/>
          <a:ext cx="6437376" cy="1106434"/>
        </p:xfrm>
        <a:graphic>
          <a:graphicData uri="http://schemas.openxmlformats.org/drawingml/2006/table">
            <a:tbl>
              <a:tblPr firstRow="1" bandRow="1">
                <a:noFill/>
              </a:tblPr>
              <a:tblGrid>
                <a:gridCol w="1691640">
                  <a:extLst>
                    <a:ext uri="{9D8B030D-6E8A-4147-A177-3AD203B41FA5}">
                      <a16:colId xmlns:a16="http://schemas.microsoft.com/office/drawing/2014/main" val="20000"/>
                    </a:ext>
                  </a:extLst>
                </a:gridCol>
                <a:gridCol w="73152">
                  <a:extLst>
                    <a:ext uri="{9D8B030D-6E8A-4147-A177-3AD203B41FA5}">
                      <a16:colId xmlns:a16="http://schemas.microsoft.com/office/drawing/2014/main" val="1330543124"/>
                    </a:ext>
                  </a:extLst>
                </a:gridCol>
                <a:gridCol w="2075688">
                  <a:extLst>
                    <a:ext uri="{9D8B030D-6E8A-4147-A177-3AD203B41FA5}">
                      <a16:colId xmlns:a16="http://schemas.microsoft.com/office/drawing/2014/main" val="20002"/>
                    </a:ext>
                  </a:extLst>
                </a:gridCol>
                <a:gridCol w="2596896">
                  <a:extLst>
                    <a:ext uri="{9D8B030D-6E8A-4147-A177-3AD203B41FA5}">
                      <a16:colId xmlns:a16="http://schemas.microsoft.com/office/drawing/2014/main" val="20003"/>
                    </a:ext>
                  </a:extLst>
                </a:gridCol>
              </a:tblGrid>
              <a:tr h="329184">
                <a:tc>
                  <a:txBody>
                    <a:bodyPr/>
                    <a:lstStyle/>
                    <a:p>
                      <a:pPr marL="0" marR="0" lvl="0" indent="0" algn="l"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Course</a:t>
                      </a:r>
                      <a:endParaRPr sz="1200" b="1" i="0"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Prerequisites |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Corequisites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 </a:t>
                      </a: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r"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Career Clusters</a:t>
                      </a: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0">
                <a:tc>
                  <a:txBody>
                    <a:bodyPr/>
                    <a:lstStyle/>
                    <a:p>
                      <a:pPr marL="0" marR="0" lvl="0" indent="0" algn="l" rtl="0">
                        <a:spcBef>
                          <a:spcPts val="0"/>
                        </a:spcBef>
                        <a:spcAft>
                          <a:spcPts val="0"/>
                        </a:spcAft>
                        <a:buClr>
                          <a:schemeClr val="dk1"/>
                        </a:buClr>
                        <a:buSzPts val="1000"/>
                        <a:buFont typeface="Calibri"/>
                        <a:buNone/>
                      </a:pPr>
                      <a:r>
                        <a:rPr lang="en-US" sz="1100" b="1" i="0" u="none" strike="noStrike"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Marketing*</a:t>
                      </a:r>
                      <a:endParaRPr kumimoji="0" lang="en-US" sz="1000" b="0" i="0" u="none" strike="noStrike" kern="1200" cap="none" spc="0" normalizeH="0" baseline="30000" noProof="0" dirty="0">
                        <a:ln>
                          <a:noFill/>
                        </a:ln>
                        <a:solidFill>
                          <a:schemeClr val="accent5"/>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ndParaRPr>
                    </a:p>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kumimoji="0" lang="en-US" sz="10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rPr>
                        <a:t>N1303424 (1 credit)</a:t>
                      </a:r>
                    </a:p>
                  </a:txBody>
                  <a:tcPr marL="9145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a:t>
                      </a:r>
                      <a:r>
                        <a:rPr lang="en-US" sz="900" b="0"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 None</a:t>
                      </a:r>
                    </a:p>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solidFill>
                            <a:schemeClr val="tx1"/>
                          </a:solidFill>
                          <a:latin typeface="Calibri" panose="020F0502020204030204" pitchFamily="34" charset="0"/>
                          <a:ea typeface="Open Sans ExtraBold" panose="020B0606030504020204" pitchFamily="34" charset="0"/>
                          <a:cs typeface="Calibri" panose="020F0502020204030204" pitchFamily="34" charset="0"/>
                          <a:sym typeface="Calibri"/>
                        </a:rPr>
                        <a:t>Recommended Prerequisites:</a:t>
                      </a:r>
                      <a:r>
                        <a:rPr lang="en-US" sz="900" b="0" i="0" u="none" strike="noStrike" cap="none" dirty="0">
                          <a:solidFill>
                            <a:schemeClr val="tx1"/>
                          </a:solidFill>
                          <a:latin typeface="Calibri" panose="020F0502020204030204" pitchFamily="34" charset="0"/>
                          <a:ea typeface="Open Sans ExtraBold" panose="020B0606030504020204" pitchFamily="34" charset="0"/>
                          <a:cs typeface="Calibri" panose="020F0502020204030204" pitchFamily="34" charset="0"/>
                          <a:sym typeface="Calibri"/>
                        </a:rPr>
                        <a:t> Principles of Business, Marketing and Finance</a:t>
                      </a:r>
                      <a:b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b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Recommended Corequisites:</a:t>
                      </a:r>
                      <a:r>
                        <a:rPr lang="en-US" sz="900" b="0"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 None</a:t>
                      </a: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7748381"/>
                  </a:ext>
                </a:extLst>
              </a:tr>
            </a:tbl>
          </a:graphicData>
        </a:graphic>
      </p:graphicFrame>
      <p:sp>
        <p:nvSpPr>
          <p:cNvPr id="27" name="Round Diagonal Corner Rectangle 26">
            <a:extLst>
              <a:ext uri="{FF2B5EF4-FFF2-40B4-BE49-F238E27FC236}">
                <a16:creationId xmlns:a16="http://schemas.microsoft.com/office/drawing/2014/main" id="{D61A33BC-C4A5-9F44-BE5C-2240AF40DE49}"/>
              </a:ext>
              <a:ext uri="{C183D7F6-B498-43B3-948B-1728B52AA6E4}">
                <adec:decorative xmlns:adec="http://schemas.microsoft.com/office/drawing/2017/decorative" val="1"/>
              </a:ext>
            </a:extLst>
          </p:cNvPr>
          <p:cNvSpPr/>
          <p:nvPr/>
        </p:nvSpPr>
        <p:spPr>
          <a:xfrm rot="16200000">
            <a:off x="-62477" y="4900673"/>
            <a:ext cx="1126254" cy="411242"/>
          </a:xfrm>
          <a:prstGeom prst="round2DiagRect">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
        <p:nvSpPr>
          <p:cNvPr id="28" name="Google Shape;187;p2">
            <a:extLst>
              <a:ext uri="{FF2B5EF4-FFF2-40B4-BE49-F238E27FC236}">
                <a16:creationId xmlns:a16="http://schemas.microsoft.com/office/drawing/2014/main" id="{09098AEF-70D1-2C49-8103-522CAEFD3794}"/>
              </a:ext>
            </a:extLst>
          </p:cNvPr>
          <p:cNvSpPr txBox="1"/>
          <p:nvPr/>
        </p:nvSpPr>
        <p:spPr>
          <a:xfrm rot="16200000">
            <a:off x="-6199" y="4952426"/>
            <a:ext cx="1013698" cy="307736"/>
          </a:xfrm>
          <a:prstGeom prst="rect">
            <a:avLst/>
          </a:prstGeom>
          <a:solidFill>
            <a:srgbClr val="363534"/>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3</a:t>
            </a:r>
            <a:endParaRPr kumimoji="0" sz="1400" b="0" i="0" u="none" strike="noStrike" kern="1200" cap="none" spc="0" normalizeH="0" baseline="0" noProof="0" dirty="0">
              <a:ln>
                <a:noFill/>
              </a:ln>
              <a:solidFill>
                <a:prstClr val="white"/>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graphicFrame>
        <p:nvGraphicFramePr>
          <p:cNvPr id="25" name="Google Shape;188;p2">
            <a:extLst>
              <a:ext uri="{FF2B5EF4-FFF2-40B4-BE49-F238E27FC236}">
                <a16:creationId xmlns:a16="http://schemas.microsoft.com/office/drawing/2014/main" id="{3DABB247-8273-DA47-B49C-F888A0F5F1D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46004814"/>
              </p:ext>
            </p:extLst>
          </p:nvPr>
        </p:nvGraphicFramePr>
        <p:xfrm>
          <a:off x="875815" y="4563826"/>
          <a:ext cx="6437376" cy="969274"/>
        </p:xfrm>
        <a:graphic>
          <a:graphicData uri="http://schemas.openxmlformats.org/drawingml/2006/table">
            <a:tbl>
              <a:tblPr firstRow="1" bandRow="1">
                <a:noFill/>
              </a:tblPr>
              <a:tblGrid>
                <a:gridCol w="1691640">
                  <a:extLst>
                    <a:ext uri="{9D8B030D-6E8A-4147-A177-3AD203B41FA5}">
                      <a16:colId xmlns:a16="http://schemas.microsoft.com/office/drawing/2014/main" val="20000"/>
                    </a:ext>
                  </a:extLst>
                </a:gridCol>
                <a:gridCol w="73152">
                  <a:extLst>
                    <a:ext uri="{9D8B030D-6E8A-4147-A177-3AD203B41FA5}">
                      <a16:colId xmlns:a16="http://schemas.microsoft.com/office/drawing/2014/main" val="4271131778"/>
                    </a:ext>
                  </a:extLst>
                </a:gridCol>
                <a:gridCol w="2075688">
                  <a:extLst>
                    <a:ext uri="{9D8B030D-6E8A-4147-A177-3AD203B41FA5}">
                      <a16:colId xmlns:a16="http://schemas.microsoft.com/office/drawing/2014/main" val="20002"/>
                    </a:ext>
                  </a:extLst>
                </a:gridCol>
                <a:gridCol w="2596896">
                  <a:extLst>
                    <a:ext uri="{9D8B030D-6E8A-4147-A177-3AD203B41FA5}">
                      <a16:colId xmlns:a16="http://schemas.microsoft.com/office/drawing/2014/main" val="20003"/>
                    </a:ext>
                  </a:extLst>
                </a:gridCol>
              </a:tblGrid>
              <a:tr h="329184">
                <a:tc>
                  <a:txBody>
                    <a:bodyPr/>
                    <a:lstStyle/>
                    <a:p>
                      <a:pPr marL="0" marR="0" lvl="0" indent="0" algn="l"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Course</a:t>
                      </a:r>
                      <a:endParaRPr sz="1200" b="1" i="0"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363534"/>
                    </a:solidFill>
                  </a:tcPr>
                </a:tc>
                <a:tc>
                  <a:txBody>
                    <a:bodyPr/>
                    <a:lstStyle/>
                    <a:p>
                      <a:pPr marL="0" marR="0" lvl="0" indent="0" algn="l" rtl="0">
                        <a:spcBef>
                          <a:spcPts val="0"/>
                        </a:spcBef>
                        <a:spcAft>
                          <a:spcPts val="0"/>
                        </a:spcAft>
                        <a:buClr>
                          <a:schemeClr val="dk1"/>
                        </a:buClr>
                        <a:buSzPts val="1000"/>
                        <a:buFont typeface="Calibri"/>
                        <a:buNone/>
                      </a:pP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363534"/>
                    </a:solidFill>
                  </a:tcPr>
                </a:tc>
                <a:tc>
                  <a:txBody>
                    <a:bodyPr/>
                    <a:lstStyle/>
                    <a:p>
                      <a:pPr marL="0" marR="0" lvl="0" indent="0" algn="l" rtl="0">
                        <a:spcBef>
                          <a:spcPts val="0"/>
                        </a:spcBef>
                        <a:spcAft>
                          <a:spcPts val="0"/>
                        </a:spcAft>
                        <a:buClr>
                          <a:schemeClr val="dk1"/>
                        </a:buClr>
                        <a:buSzPts val="1000"/>
                        <a:buFont typeface="Calibri"/>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Prerequisites |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Corequisites </a:t>
                      </a: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363534"/>
                    </a:solidFill>
                  </a:tcPr>
                </a:tc>
                <a:tc>
                  <a:txBody>
                    <a:bodyPr/>
                    <a:lstStyle/>
                    <a:p>
                      <a:pPr marL="0" marR="0" lvl="0" indent="0" algn="r"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Career Clusters</a:t>
                      </a: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363534"/>
                    </a:solidFill>
                  </a:tcPr>
                </a:tc>
                <a:extLst>
                  <a:ext uri="{0D108BD9-81ED-4DB2-BD59-A6C34878D82A}">
                    <a16:rowId xmlns:a16="http://schemas.microsoft.com/office/drawing/2014/main" val="10000"/>
                  </a:ext>
                </a:extLst>
              </a:tr>
              <a:tr h="0">
                <a:tc>
                  <a:txBody>
                    <a:bodyPr/>
                    <a:lstStyle/>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1100" b="1" i="0" u="none" strike="noStrike"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Fundamentals of Real Estate*</a:t>
                      </a:r>
                      <a:endParaRPr lang="en-US" sz="1100" b="0" i="0" u="none" strike="noStrike"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endParaRPr>
                    </a:p>
                    <a:p>
                      <a:pPr marL="0" marR="0" lvl="0" indent="0" algn="l" rtl="0">
                        <a:spcBef>
                          <a:spcPts val="0"/>
                        </a:spcBef>
                        <a:spcAft>
                          <a:spcPts val="0"/>
                        </a:spcAft>
                        <a:buClr>
                          <a:schemeClr val="dk1"/>
                        </a:buClr>
                        <a:buSzPts val="1000"/>
                        <a:buFont typeface="Calibri"/>
                        <a:buNone/>
                      </a:pPr>
                      <a:r>
                        <a:rPr lang="en-US" sz="10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N1301120  (2 credits)</a:t>
                      </a:r>
                      <a:endParaRPr lang="en-US" sz="100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Clr>
                          <a:schemeClr val="dk1"/>
                        </a:buClr>
                        <a:buSzPts val="1000"/>
                        <a:buFont typeface="Calibri"/>
                        <a:buNone/>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rtl="0">
                        <a:spcBef>
                          <a:spcPts val="0"/>
                        </a:spcBef>
                        <a:spcAft>
                          <a:spcPts val="0"/>
                        </a:spcAft>
                        <a:buClr>
                          <a:schemeClr val="dk1"/>
                        </a:buClr>
                        <a:buSzPts val="1000"/>
                        <a:buFont typeface="Calibri"/>
                        <a:buNone/>
                      </a:pP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Recommended 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Recommended </a:t>
                      </a: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endParaRPr lang="en-US" sz="90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endParaRPr sz="900"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517789"/>
                  </a:ext>
                </a:extLst>
              </a:tr>
            </a:tbl>
          </a:graphicData>
        </a:graphic>
      </p:graphicFrame>
      <p:sp>
        <p:nvSpPr>
          <p:cNvPr id="72" name="TextBox 71">
            <a:extLst>
              <a:ext uri="{FF2B5EF4-FFF2-40B4-BE49-F238E27FC236}">
                <a16:creationId xmlns:a16="http://schemas.microsoft.com/office/drawing/2014/main" id="{71D09B68-BDB8-5C46-B0D4-323B0D03553B}"/>
              </a:ext>
            </a:extLst>
          </p:cNvPr>
          <p:cNvSpPr txBox="1"/>
          <p:nvPr/>
        </p:nvSpPr>
        <p:spPr>
          <a:xfrm>
            <a:off x="706271" y="8878851"/>
            <a:ext cx="6468129" cy="220573"/>
          </a:xfrm>
          <a:prstGeom prst="rect">
            <a:avLst/>
          </a:prstGeom>
          <a:noFill/>
        </p:spPr>
        <p:txBody>
          <a:bodyPr wrap="square" rtlCol="0">
            <a:spAutoFit/>
          </a:bodyPr>
          <a:lstStyle/>
          <a:p>
            <a:pPr>
              <a:lnSpc>
                <a:spcPts val="960"/>
              </a:lnSpc>
              <a:defRPr/>
            </a:pPr>
            <a:r>
              <a:rPr lang="en-US" sz="800" i="1"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 Indicates course is included in more than one program of study.                   </a:t>
            </a:r>
            <a:endParaRPr kumimoji="0" lang="en-US" sz="800" b="0" i="1" u="none" strike="noStrike" kern="1200" cap="none" spc="0" normalizeH="0" baseline="0" noProof="0" dirty="0">
              <a:ln>
                <a:noFill/>
              </a:ln>
              <a:solidFill>
                <a:schemeClr val="accent1"/>
              </a:solidFill>
              <a:effectLst/>
              <a:uLnTx/>
              <a:uFillTx/>
              <a:latin typeface="Calibri" panose="020F0502020204030204" pitchFamily="34" charset="0"/>
              <a:ea typeface="Open Sans ExtraBold" panose="020B0606030504020204" pitchFamily="34" charset="0"/>
              <a:cs typeface="Calibri" panose="020F0502020204030204" pitchFamily="34" charset="0"/>
            </a:endParaRPr>
          </a:p>
        </p:txBody>
      </p:sp>
      <p:sp>
        <p:nvSpPr>
          <p:cNvPr id="81" name="Google Shape;195;p2">
            <a:extLst>
              <a:ext uri="{FF2B5EF4-FFF2-40B4-BE49-F238E27FC236}">
                <a16:creationId xmlns:a16="http://schemas.microsoft.com/office/drawing/2014/main" id="{1839C9D9-EF20-4521-5E3E-50D0333C6C60}"/>
              </a:ext>
            </a:extLst>
          </p:cNvPr>
          <p:cNvSpPr txBox="1"/>
          <p:nvPr/>
        </p:nvSpPr>
        <p:spPr>
          <a:xfrm>
            <a:off x="0" y="9235012"/>
            <a:ext cx="7772400" cy="369291"/>
          </a:xfrm>
          <a:prstGeom prst="rect">
            <a:avLst/>
          </a:prstGeom>
          <a:noFill/>
          <a:ln>
            <a:noFill/>
          </a:ln>
        </p:spPr>
        <p:txBody>
          <a:bodyPr spcFirstLastPara="1" wrap="square" lIns="91425" tIns="45700" rIns="91425" bIns="45700" anchor="t" anchorCtr="0">
            <a:spAutoFit/>
          </a:bodyPr>
          <a:lstStyle/>
          <a:p>
            <a:pPr lvl="0" algn="ctr">
              <a:defRPr/>
            </a:pPr>
            <a: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For additional information on the </a:t>
            </a:r>
            <a:r>
              <a:rPr lang="en-US" sz="900" b="1"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Business, Marketing, and Finance</a:t>
            </a:r>
            <a:r>
              <a:rPr lang="en-US" sz="900"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 career </a:t>
            </a:r>
            <a:r>
              <a:rPr kumimoji="0" lang="en-US" sz="900" i="0" u="none" strike="noStrike" kern="1200" cap="none" spc="0" normalizeH="0" baseline="0" noProof="0" dirty="0">
                <a:ln>
                  <a:noFill/>
                </a:ln>
                <a:solidFill>
                  <a:schemeClr val="accent1"/>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cluster</a:t>
            </a:r>
            <a:r>
              <a:rPr kumimoji="0" lang="en-US" sz="90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t>
            </a:r>
            <a: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 </a:t>
            </a:r>
            <a:b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br>
            <a: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contact </a:t>
            </a:r>
            <a:r>
              <a:rPr lang="en-US" sz="900" u="sng"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hlinkClick r:id="rId4">
                  <a:extLst>
                    <a:ext uri="{A12FA001-AC4F-418D-AE19-62706E023703}">
                      <ahyp:hlinkClr xmlns:ahyp="http://schemas.microsoft.com/office/drawing/2018/hyperlinkcolor" val="tx"/>
                    </a:ext>
                  </a:extLst>
                </a:hlinkClick>
              </a:rPr>
              <a:t>cte@tea.texas.gov</a:t>
            </a:r>
            <a: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 or visit </a:t>
            </a:r>
            <a:r>
              <a:rPr kumimoji="0" lang="en-US" sz="900" b="0" i="0" u="sng"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hlinkClick r:id="rId5">
                  <a:extLst>
                    <a:ext uri="{A12FA001-AC4F-418D-AE19-62706E023703}">
                      <ahyp:hlinkClr xmlns:ahyp="http://schemas.microsoft.com/office/drawing/2018/hyperlinkcolor" val="tx"/>
                    </a:ext>
                  </a:extLst>
                </a:hlinkClick>
              </a:rPr>
              <a:t>https://tea.texas.gov/cte</a:t>
            </a:r>
            <a: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 </a:t>
            </a:r>
            <a:endParaRPr kumimoji="0"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ndParaRPr>
          </a:p>
        </p:txBody>
      </p:sp>
      <p:pic>
        <p:nvPicPr>
          <p:cNvPr id="37" name="Google Shape;171;p1" descr="TEA Logo">
            <a:extLst>
              <a:ext uri="{FF2B5EF4-FFF2-40B4-BE49-F238E27FC236}">
                <a16:creationId xmlns:a16="http://schemas.microsoft.com/office/drawing/2014/main" id="{F1D9B042-B00B-E342-917C-8358BF8F9561}"/>
              </a:ext>
            </a:extLst>
          </p:cNvPr>
          <p:cNvPicPr preferRelativeResize="0"/>
          <p:nvPr/>
        </p:nvPicPr>
        <p:blipFill rotWithShape="1">
          <a:blip r:embed="rId6">
            <a:alphaModFix/>
          </a:blip>
          <a:srcRect/>
          <a:stretch/>
        </p:blipFill>
        <p:spPr>
          <a:xfrm>
            <a:off x="291415" y="9598309"/>
            <a:ext cx="705086" cy="352543"/>
          </a:xfrm>
          <a:prstGeom prst="rect">
            <a:avLst/>
          </a:prstGeom>
          <a:noFill/>
          <a:ln>
            <a:noFill/>
          </a:ln>
        </p:spPr>
      </p:pic>
      <p:sp>
        <p:nvSpPr>
          <p:cNvPr id="36" name="TextBox 35">
            <a:extLst>
              <a:ext uri="{FF2B5EF4-FFF2-40B4-BE49-F238E27FC236}">
                <a16:creationId xmlns:a16="http://schemas.microsoft.com/office/drawing/2014/main" id="{1370A37E-2852-6941-A136-3B819AE311F0}"/>
              </a:ext>
            </a:extLst>
          </p:cNvPr>
          <p:cNvSpPr txBox="1"/>
          <p:nvPr/>
        </p:nvSpPr>
        <p:spPr>
          <a:xfrm>
            <a:off x="1055493" y="9607178"/>
            <a:ext cx="6318699" cy="516167"/>
          </a:xfrm>
          <a:prstGeom prst="rect">
            <a:avLst/>
          </a:prstGeom>
          <a:noFill/>
        </p:spPr>
        <p:txBody>
          <a:bodyPr wrap="square" rtlCol="0">
            <a:spAutoFit/>
          </a:bodyPr>
          <a:lstStyle/>
          <a:p>
            <a:pPr>
              <a:lnSpc>
                <a:spcPts val="800"/>
              </a:lnSpc>
              <a:defRPr/>
            </a:pPr>
            <a:r>
              <a:rPr lang="en-US" sz="6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[LEA name] does not discriminate on the basis of race, color, national origin, sex, or disability in its programs or activities and provides equal access to the Boy Scouts and other designated youth groups. The following person has been designated to handle inquiries regarding the nondiscrimination policies: [title], [address], [telephone number], [email]. Further </a:t>
            </a:r>
            <a:r>
              <a:rPr kumimoji="0" lang="en-US" sz="6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nondiscrimination information can be found at </a:t>
            </a:r>
            <a:r>
              <a:rPr kumimoji="0" lang="en-US" sz="600" b="0" i="0" u="sng"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hlinkClick r:id="rId7">
                  <a:extLst>
                    <a:ext uri="{A12FA001-AC4F-418D-AE19-62706E023703}">
                      <ahyp:hlinkClr xmlns:ahyp="http://schemas.microsoft.com/office/drawing/2018/hyperlinkcolor" val="tx"/>
                    </a:ext>
                  </a:extLst>
                </a:hlinkClick>
              </a:rPr>
              <a:t>Notification of Nondiscrimination in Career and Technical Education Programs</a:t>
            </a:r>
            <a:r>
              <a:rPr kumimoji="0" lang="en-US" sz="6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t>
            </a:r>
            <a:endParaRPr kumimoji="0" lang="en-US" sz="6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0" marR="0" lvl="0" indent="0" algn="l" defTabSz="914400" rtl="0" eaLnBrk="1" fontAlgn="auto" latinLnBrk="0" hangingPunct="1">
              <a:lnSpc>
                <a:spcPts val="96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grpSp>
        <p:nvGrpSpPr>
          <p:cNvPr id="70" name="Group 69">
            <a:extLst>
              <a:ext uri="{FF2B5EF4-FFF2-40B4-BE49-F238E27FC236}">
                <a16:creationId xmlns:a16="http://schemas.microsoft.com/office/drawing/2014/main" id="{52B1E42F-4BAB-9DAA-E8FA-565FF8A8244F}"/>
              </a:ext>
              <a:ext uri="{C183D7F6-B498-43B3-948B-1728B52AA6E4}">
                <adec:decorative xmlns:adec="http://schemas.microsoft.com/office/drawing/2017/decorative" val="1"/>
              </a:ext>
            </a:extLst>
          </p:cNvPr>
          <p:cNvGrpSpPr/>
          <p:nvPr/>
        </p:nvGrpSpPr>
        <p:grpSpPr>
          <a:xfrm>
            <a:off x="5559926" y="2000704"/>
            <a:ext cx="930579" cy="438912"/>
            <a:chOff x="5570480" y="2016579"/>
            <a:chExt cx="930579" cy="438912"/>
          </a:xfrm>
        </p:grpSpPr>
        <p:pic>
          <p:nvPicPr>
            <p:cNvPr id="13" name="Google Shape;93;p1" descr="Business, Marketing and Finance">
              <a:extLst>
                <a:ext uri="{FF2B5EF4-FFF2-40B4-BE49-F238E27FC236}">
                  <a16:creationId xmlns:a16="http://schemas.microsoft.com/office/drawing/2014/main" id="{2F6E0230-D75E-FE7F-E62C-C0714C9F24BC}"/>
                </a:ext>
              </a:extLst>
            </p:cNvPr>
            <p:cNvPicPr preferRelativeResize="0"/>
            <p:nvPr/>
          </p:nvPicPr>
          <p:blipFill rotWithShape="1">
            <a:blip r:embed="rId8">
              <a:alphaModFix/>
            </a:blip>
            <a:srcRect/>
            <a:stretch/>
          </p:blipFill>
          <p:spPr>
            <a:xfrm>
              <a:off x="5570480" y="2016579"/>
              <a:ext cx="438912" cy="438912"/>
            </a:xfrm>
            <a:prstGeom prst="rect">
              <a:avLst/>
            </a:prstGeom>
            <a:noFill/>
            <a:ln>
              <a:noFill/>
            </a:ln>
          </p:spPr>
        </p:pic>
        <p:pic>
          <p:nvPicPr>
            <p:cNvPr id="14" name="Google Shape;97;p1" descr="Hospitality and Tourism">
              <a:extLst>
                <a:ext uri="{FF2B5EF4-FFF2-40B4-BE49-F238E27FC236}">
                  <a16:creationId xmlns:a16="http://schemas.microsoft.com/office/drawing/2014/main" id="{31041290-FF2A-686F-F285-49AE9209980C}"/>
                </a:ext>
              </a:extLst>
            </p:cNvPr>
            <p:cNvPicPr preferRelativeResize="0"/>
            <p:nvPr/>
          </p:nvPicPr>
          <p:blipFill rotWithShape="1">
            <a:blip r:embed="rId9">
              <a:alphaModFix/>
            </a:blip>
            <a:srcRect/>
            <a:stretch/>
          </p:blipFill>
          <p:spPr>
            <a:xfrm>
              <a:off x="6062147" y="2016579"/>
              <a:ext cx="438912" cy="438912"/>
            </a:xfrm>
            <a:prstGeom prst="rect">
              <a:avLst/>
            </a:prstGeom>
            <a:noFill/>
            <a:ln>
              <a:noFill/>
            </a:ln>
          </p:spPr>
        </p:pic>
      </p:grpSp>
      <p:grpSp>
        <p:nvGrpSpPr>
          <p:cNvPr id="76" name="Group 75">
            <a:extLst>
              <a:ext uri="{FF2B5EF4-FFF2-40B4-BE49-F238E27FC236}">
                <a16:creationId xmlns:a16="http://schemas.microsoft.com/office/drawing/2014/main" id="{2D7869A8-1CF2-3107-C4C9-3E156757F68D}"/>
              </a:ext>
              <a:ext uri="{C183D7F6-B498-43B3-948B-1728B52AA6E4}">
                <adec:decorative xmlns:adec="http://schemas.microsoft.com/office/drawing/2017/decorative" val="1"/>
              </a:ext>
            </a:extLst>
          </p:cNvPr>
          <p:cNvGrpSpPr/>
          <p:nvPr/>
        </p:nvGrpSpPr>
        <p:grpSpPr>
          <a:xfrm>
            <a:off x="5559926" y="3456335"/>
            <a:ext cx="926202" cy="438912"/>
            <a:chOff x="5581928" y="3725211"/>
            <a:chExt cx="926202" cy="438912"/>
          </a:xfrm>
        </p:grpSpPr>
        <p:pic>
          <p:nvPicPr>
            <p:cNvPr id="15" name="Google Shape;93;p1" descr="Business, Marketing and Finance">
              <a:extLst>
                <a:ext uri="{FF2B5EF4-FFF2-40B4-BE49-F238E27FC236}">
                  <a16:creationId xmlns:a16="http://schemas.microsoft.com/office/drawing/2014/main" id="{1CFFC669-AA04-61FA-C1FE-F7550017CD74}"/>
                </a:ext>
              </a:extLst>
            </p:cNvPr>
            <p:cNvPicPr preferRelativeResize="0"/>
            <p:nvPr/>
          </p:nvPicPr>
          <p:blipFill rotWithShape="1">
            <a:blip r:embed="rId8">
              <a:alphaModFix/>
            </a:blip>
            <a:srcRect/>
            <a:stretch/>
          </p:blipFill>
          <p:spPr>
            <a:xfrm>
              <a:off x="6069218" y="3725211"/>
              <a:ext cx="438912" cy="438912"/>
            </a:xfrm>
            <a:prstGeom prst="rect">
              <a:avLst/>
            </a:prstGeom>
            <a:noFill/>
            <a:ln>
              <a:noFill/>
            </a:ln>
          </p:spPr>
        </p:pic>
        <p:pic>
          <p:nvPicPr>
            <p:cNvPr id="17" name="Google Shape;91;p1" descr="Architecture and Construction">
              <a:extLst>
                <a:ext uri="{FF2B5EF4-FFF2-40B4-BE49-F238E27FC236}">
                  <a16:creationId xmlns:a16="http://schemas.microsoft.com/office/drawing/2014/main" id="{3D37707D-6D08-3EC4-6D72-F54C659C4020}"/>
                </a:ext>
              </a:extLst>
            </p:cNvPr>
            <p:cNvPicPr preferRelativeResize="0"/>
            <p:nvPr/>
          </p:nvPicPr>
          <p:blipFill rotWithShape="1">
            <a:blip r:embed="rId10">
              <a:alphaModFix/>
            </a:blip>
            <a:srcRect/>
            <a:stretch/>
          </p:blipFill>
          <p:spPr>
            <a:xfrm>
              <a:off x="5581928" y="3725211"/>
              <a:ext cx="438912" cy="438912"/>
            </a:xfrm>
            <a:prstGeom prst="rect">
              <a:avLst/>
            </a:prstGeom>
            <a:noFill/>
            <a:ln>
              <a:noFill/>
            </a:ln>
          </p:spPr>
        </p:pic>
      </p:grpSp>
      <p:pic>
        <p:nvPicPr>
          <p:cNvPr id="24" name="Google Shape;93;p1">
            <a:extLst>
              <a:ext uri="{FF2B5EF4-FFF2-40B4-BE49-F238E27FC236}">
                <a16:creationId xmlns:a16="http://schemas.microsoft.com/office/drawing/2014/main" id="{4BC069EA-79AF-30C2-7AA4-F4BF106A3709}"/>
              </a:ex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6045304" y="4978111"/>
            <a:ext cx="438912" cy="438912"/>
          </a:xfrm>
          <a:prstGeom prst="rect">
            <a:avLst/>
          </a:prstGeom>
          <a:noFill/>
          <a:ln>
            <a:noFill/>
          </a:ln>
        </p:spPr>
      </p:pic>
      <p:sp>
        <p:nvSpPr>
          <p:cNvPr id="40" name="Rectangle 39">
            <a:extLst>
              <a:ext uri="{FF2B5EF4-FFF2-40B4-BE49-F238E27FC236}">
                <a16:creationId xmlns:a16="http://schemas.microsoft.com/office/drawing/2014/main" id="{A0D6C2F1-1F4A-61E5-5181-BD6894C2CED8}"/>
              </a:ext>
              <a:ext uri="{C183D7F6-B498-43B3-948B-1728B52AA6E4}">
                <adec:decorative xmlns:adec="http://schemas.microsoft.com/office/drawing/2017/decorative" val="1"/>
              </a:ext>
            </a:extLst>
          </p:cNvPr>
          <p:cNvSpPr/>
          <p:nvPr/>
        </p:nvSpPr>
        <p:spPr>
          <a:xfrm rot="16200000">
            <a:off x="5937571" y="8223570"/>
            <a:ext cx="3361882" cy="307777"/>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libri" panose="020F0502020204030204" pitchFamily="34" charset="0"/>
                <a:ea typeface="Open Sans Semibold" panose="020B0606030504020204" pitchFamily="34" charset="0"/>
                <a:cs typeface="Calibri" panose="020F0502020204030204" pitchFamily="34" charset="0"/>
              </a:rPr>
              <a:t>Real Estate</a:t>
            </a:r>
          </a:p>
        </p:txBody>
      </p:sp>
      <p:graphicFrame>
        <p:nvGraphicFramePr>
          <p:cNvPr id="8" name="Google Shape;188;p2">
            <a:extLst>
              <a:ext uri="{FF2B5EF4-FFF2-40B4-BE49-F238E27FC236}">
                <a16:creationId xmlns:a16="http://schemas.microsoft.com/office/drawing/2014/main" id="{47612CAE-22AF-45EA-2ACD-08FA485FD22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24274767"/>
              </p:ext>
            </p:extLst>
          </p:nvPr>
        </p:nvGraphicFramePr>
        <p:xfrm>
          <a:off x="875815" y="6337518"/>
          <a:ext cx="6437376" cy="1380754"/>
        </p:xfrm>
        <a:graphic>
          <a:graphicData uri="http://schemas.openxmlformats.org/drawingml/2006/table">
            <a:tbl>
              <a:tblPr firstRow="1" bandRow="1">
                <a:noFill/>
              </a:tblPr>
              <a:tblGrid>
                <a:gridCol w="1691640">
                  <a:extLst>
                    <a:ext uri="{9D8B030D-6E8A-4147-A177-3AD203B41FA5}">
                      <a16:colId xmlns:a16="http://schemas.microsoft.com/office/drawing/2014/main" val="20000"/>
                    </a:ext>
                  </a:extLst>
                </a:gridCol>
                <a:gridCol w="73152">
                  <a:extLst>
                    <a:ext uri="{9D8B030D-6E8A-4147-A177-3AD203B41FA5}">
                      <a16:colId xmlns:a16="http://schemas.microsoft.com/office/drawing/2014/main" val="1573763253"/>
                    </a:ext>
                  </a:extLst>
                </a:gridCol>
                <a:gridCol w="2075688">
                  <a:extLst>
                    <a:ext uri="{9D8B030D-6E8A-4147-A177-3AD203B41FA5}">
                      <a16:colId xmlns:a16="http://schemas.microsoft.com/office/drawing/2014/main" val="20002"/>
                    </a:ext>
                  </a:extLst>
                </a:gridCol>
                <a:gridCol w="2596896">
                  <a:extLst>
                    <a:ext uri="{9D8B030D-6E8A-4147-A177-3AD203B41FA5}">
                      <a16:colId xmlns:a16="http://schemas.microsoft.com/office/drawing/2014/main" val="20003"/>
                    </a:ext>
                  </a:extLst>
                </a:gridCol>
              </a:tblGrid>
              <a:tr h="329184">
                <a:tc>
                  <a:txBody>
                    <a:bodyPr/>
                    <a:lstStyle/>
                    <a:p>
                      <a:pPr marL="0" marR="0" lvl="0" indent="0" algn="l"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Course</a:t>
                      </a:r>
                      <a:endParaRPr sz="1200" b="1" i="0"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5A6267"/>
                    </a:solidFill>
                  </a:tcPr>
                </a:tc>
                <a:tc>
                  <a:txBody>
                    <a:bodyPr/>
                    <a:lstStyle/>
                    <a:p>
                      <a:pPr marL="0" marR="0" lvl="0" indent="0" algn="ctr" defTabSz="1341150" rtl="0" eaLnBrk="1" fontAlgn="auto" latinLnBrk="0" hangingPunct="1">
                        <a:lnSpc>
                          <a:spcPct val="100000"/>
                        </a:lnSpc>
                        <a:spcBef>
                          <a:spcPts val="0"/>
                        </a:spcBef>
                        <a:spcAft>
                          <a:spcPts val="0"/>
                        </a:spcAft>
                        <a:buClr>
                          <a:schemeClr val="dk1"/>
                        </a:buClr>
                        <a:buSzPts val="1000"/>
                        <a:buFont typeface="Calibri"/>
                        <a:buNone/>
                        <a:tabLst/>
                        <a:defRPr/>
                      </a:pPr>
                      <a:endPar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5A6267"/>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Prerequisites |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Corequisites </a:t>
                      </a:r>
                    </a:p>
                  </a:txBody>
                  <a:tcPr marL="9145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5A6267"/>
                    </a:solidFill>
                  </a:tcPr>
                </a:tc>
                <a:tc>
                  <a:txBody>
                    <a:bodyPr/>
                    <a:lstStyle/>
                    <a:p>
                      <a:pPr marL="0" marR="0" lvl="0" indent="0" algn="r"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Career Clusters</a:t>
                      </a: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5A6267"/>
                    </a:solidFill>
                  </a:tcPr>
                </a:tc>
                <a:extLst>
                  <a:ext uri="{0D108BD9-81ED-4DB2-BD59-A6C34878D82A}">
                    <a16:rowId xmlns:a16="http://schemas.microsoft.com/office/drawing/2014/main" val="10000"/>
                  </a:ext>
                </a:extLst>
              </a:tr>
              <a:tr h="178802">
                <a:tc>
                  <a:txBody>
                    <a:bodyPr/>
                    <a:lstStyle/>
                    <a:p>
                      <a:pPr marL="0" marR="0" lvl="0" indent="0" algn="l" defTabSz="1341150" rtl="0" eaLnBrk="1" fontAlgn="auto" latinLnBrk="0" hangingPunct="1">
                        <a:lnSpc>
                          <a:spcPct val="100000"/>
                        </a:lnSpc>
                        <a:spcBef>
                          <a:spcPts val="0"/>
                        </a:spcBef>
                        <a:spcAft>
                          <a:spcPts val="0"/>
                        </a:spcAft>
                        <a:buClr>
                          <a:prstClr val="black"/>
                        </a:buClr>
                        <a:buSzPts val="1000"/>
                        <a:buFont typeface="Calibri"/>
                        <a:buNone/>
                        <a:tabLst/>
                        <a:defRPr/>
                      </a:pPr>
                      <a:r>
                        <a:rPr lang="en-US" sz="1100" b="1" i="0" u="none" strike="noStrike"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Practicum in Entrepreneurship*</a:t>
                      </a:r>
                      <a:endParaRPr lang="en-US" sz="1100" b="1" i="0" u="none" strike="noStrike" cap="none" baseline="30000"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endParaRPr>
                    </a:p>
                    <a:p>
                      <a:pPr marL="9525"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0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First Time Taken:</a:t>
                      </a:r>
                    </a:p>
                    <a:p>
                      <a:pPr marL="9525"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0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13011111 (2 credits)</a:t>
                      </a:r>
                      <a:endParaRPr lang="en-US" sz="100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341150" rtl="0" eaLnBrk="1" fontAlgn="auto" latinLnBrk="0" hangingPunct="1">
                        <a:lnSpc>
                          <a:spcPct val="100000"/>
                        </a:lnSpc>
                        <a:spcBef>
                          <a:spcPts val="0"/>
                        </a:spcBef>
                        <a:spcAft>
                          <a:spcPts val="0"/>
                        </a:spcAft>
                        <a:buClr>
                          <a:schemeClr val="dk1"/>
                        </a:buClr>
                        <a:buSzPts val="1000"/>
                        <a:buFont typeface="Calibri"/>
                        <a:buNone/>
                        <a:tabLst/>
                        <a:defRPr/>
                      </a:pPr>
                      <a:endParaRPr lang="en-US" sz="900" b="0" i="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Clr>
                          <a:schemeClr val="dk1"/>
                        </a:buClr>
                        <a:buSzPts val="1000"/>
                        <a:buFont typeface="Calibri"/>
                        <a:buNone/>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Recommended 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Entrepreneurship I and Entrepreneurship II or successful completion of at least two courses in a CTE program of study</a:t>
                      </a:r>
                    </a:p>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Recommended 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endParaRPr lang="en-US" sz="90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endParaRPr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1486879"/>
                  </a:ext>
                </a:extLst>
              </a:tr>
            </a:tbl>
          </a:graphicData>
        </a:graphic>
      </p:graphicFrame>
      <p:sp>
        <p:nvSpPr>
          <p:cNvPr id="9" name="Round Diagonal Corner Rectangle 3">
            <a:extLst>
              <a:ext uri="{FF2B5EF4-FFF2-40B4-BE49-F238E27FC236}">
                <a16:creationId xmlns:a16="http://schemas.microsoft.com/office/drawing/2014/main" id="{99057CC0-5FC9-D789-4B11-2DF584179D6D}"/>
              </a:ext>
              <a:ext uri="{C183D7F6-B498-43B3-948B-1728B52AA6E4}">
                <adec:decorative xmlns:adec="http://schemas.microsoft.com/office/drawing/2017/decorative" val="1"/>
              </a:ext>
            </a:extLst>
          </p:cNvPr>
          <p:cNvSpPr/>
          <p:nvPr/>
        </p:nvSpPr>
        <p:spPr>
          <a:xfrm rot="16200000">
            <a:off x="-62477" y="6695024"/>
            <a:ext cx="1126254" cy="411242"/>
          </a:xfrm>
          <a:prstGeom prst="round2DiagRect">
            <a:avLst/>
          </a:prstGeom>
          <a:solidFill>
            <a:srgbClr val="5A6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
        <p:nvSpPr>
          <p:cNvPr id="10" name="Google Shape;187;p2">
            <a:extLst>
              <a:ext uri="{FF2B5EF4-FFF2-40B4-BE49-F238E27FC236}">
                <a16:creationId xmlns:a16="http://schemas.microsoft.com/office/drawing/2014/main" id="{268F16B3-551F-F714-1C83-091B238AF2BF}"/>
              </a:ext>
            </a:extLst>
          </p:cNvPr>
          <p:cNvSpPr txBox="1"/>
          <p:nvPr/>
        </p:nvSpPr>
        <p:spPr>
          <a:xfrm rot="16200000">
            <a:off x="16015" y="6690499"/>
            <a:ext cx="1013698"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a:t>
            </a:r>
            <a:r>
              <a:rPr lang="en-US" sz="1400" b="1" dirty="0">
                <a:solidFill>
                  <a:prstClr val="white"/>
                </a:solidFill>
                <a:latin typeface="Calibri" panose="020F0502020204030204" pitchFamily="34" charset="0"/>
                <a:ea typeface="Open Sans ExtraBold" panose="020B0606030504020204" pitchFamily="34" charset="0"/>
                <a:cs typeface="Calibri" panose="020F0502020204030204" pitchFamily="34" charset="0"/>
                <a:sym typeface="Calibri"/>
              </a:rPr>
              <a:t>4</a:t>
            </a:r>
            <a:endParaRPr kumimoji="0" sz="1400" b="0" i="0" u="none" strike="noStrike" kern="1200" cap="none" spc="0" normalizeH="0" baseline="0" noProof="0" dirty="0">
              <a:ln>
                <a:noFill/>
              </a:ln>
              <a:solidFill>
                <a:prstClr val="white"/>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pic>
        <p:nvPicPr>
          <p:cNvPr id="11" name="Google Shape;93;p1">
            <a:extLst>
              <a:ext uri="{FF2B5EF4-FFF2-40B4-BE49-F238E27FC236}">
                <a16:creationId xmlns:a16="http://schemas.microsoft.com/office/drawing/2014/main" id="{9B1490A3-19DC-A74F-C4F3-86AD479B1B6E}"/>
              </a:ex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6045304" y="6957951"/>
            <a:ext cx="438912" cy="438912"/>
          </a:xfrm>
          <a:prstGeom prst="rect">
            <a:avLst/>
          </a:prstGeom>
          <a:noFill/>
          <a:ln>
            <a:noFill/>
          </a:ln>
        </p:spPr>
      </p:pic>
    </p:spTree>
    <p:extLst>
      <p:ext uri="{BB962C8B-B14F-4D97-AF65-F5344CB8AC3E}">
        <p14:creationId xmlns:p14="http://schemas.microsoft.com/office/powerpoint/2010/main" val="1820544165"/>
      </p:ext>
    </p:extLst>
  </p:cSld>
  <p:clrMapOvr>
    <a:masterClrMapping/>
  </p:clrMapOvr>
</p:sld>
</file>

<file path=ppt/theme/theme1.xml><?xml version="1.0" encoding="utf-8"?>
<a:theme xmlns:a="http://schemas.openxmlformats.org/drawingml/2006/main" name="Office Theme">
  <a:themeElements>
    <a:clrScheme name="CTE Business">
      <a:dk1>
        <a:srgbClr val="000000"/>
      </a:dk1>
      <a:lt1>
        <a:srgbClr val="FFFFFF"/>
      </a:lt1>
      <a:dk2>
        <a:srgbClr val="363434"/>
      </a:dk2>
      <a:lt2>
        <a:srgbClr val="E7E6E6"/>
      </a:lt2>
      <a:accent1>
        <a:srgbClr val="C14D2B"/>
      </a:accent1>
      <a:accent2>
        <a:srgbClr val="ED7D31"/>
      </a:accent2>
      <a:accent3>
        <a:srgbClr val="E7E3DB"/>
      </a:accent3>
      <a:accent4>
        <a:srgbClr val="FFC000"/>
      </a:accent4>
      <a:accent5>
        <a:srgbClr val="363434"/>
      </a:accent5>
      <a:accent6>
        <a:srgbClr val="59616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7E4B9EE6-4E8E-FF4B-9DDF-6C1A4FA5B1C4}" vid="{DBFB7B67-4F04-1F48-8BE5-66BA439B45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2433f0c-8bb8-4876-a8a6-687bcb1e8026">
      <Terms xmlns="http://schemas.microsoft.com/office/infopath/2007/PartnerControls"/>
    </lcf76f155ced4ddcb4097134ff3c332f>
    <TaxCatchAll xmlns="b41f19c4-7134-41b0-b126-9546d08a0bf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7E40DE4C131194D90C1BBD99615CC99" ma:contentTypeVersion="13" ma:contentTypeDescription="Create a new document." ma:contentTypeScope="" ma:versionID="ff6f71d0c6d469cd838c22a9ce31fc72">
  <xsd:schema xmlns:xsd="http://www.w3.org/2001/XMLSchema" xmlns:xs="http://www.w3.org/2001/XMLSchema" xmlns:p="http://schemas.microsoft.com/office/2006/metadata/properties" xmlns:ns2="22433f0c-8bb8-4876-a8a6-687bcb1e8026" xmlns:ns3="b41f19c4-7134-41b0-b126-9546d08a0bf5" targetNamespace="http://schemas.microsoft.com/office/2006/metadata/properties" ma:root="true" ma:fieldsID="a1ae1cf07686b912b4267ab8deb121f1" ns2:_="" ns3:_="">
    <xsd:import namespace="22433f0c-8bb8-4876-a8a6-687bcb1e8026"/>
    <xsd:import namespace="b41f19c4-7134-41b0-b126-9546d08a0bf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433f0c-8bb8-4876-a8a6-687bcb1e80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f5fc104-11d1-4a5d-8a55-368e6ec57107"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f19c4-7134-41b0-b126-9546d08a0bf5"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e765aea-f227-4768-af7f-feeaeadeaa48}" ma:internalName="TaxCatchAll" ma:showField="CatchAllData" ma:web="b41f19c4-7134-41b0-b126-9546d08a0b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24E9A3-DE3E-4E37-BD97-7BC4759D1929}">
  <ds:schemaRefs>
    <ds:schemaRef ds:uri="22433f0c-8bb8-4876-a8a6-687bcb1e8026"/>
    <ds:schemaRef ds:uri="http://schemas.openxmlformats.org/package/2006/metadata/core-properties"/>
    <ds:schemaRef ds:uri="http://purl.org/dc/elements/1.1/"/>
    <ds:schemaRef ds:uri="http://purl.org/dc/terms/"/>
    <ds:schemaRef ds:uri="b41f19c4-7134-41b0-b126-9546d08a0bf5"/>
    <ds:schemaRef ds:uri="http://schemas.microsoft.com/office/2006/documentManagement/types"/>
    <ds:schemaRef ds:uri="http://www.w3.org/XML/1998/namespace"/>
    <ds:schemaRef ds:uri="http://purl.org/dc/dcmitype/"/>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1BAF15C6-DFCB-4EEC-ABA6-C0112C8A32BB}">
  <ds:schemaRefs>
    <ds:schemaRef ds:uri="http://schemas.microsoft.com/sharepoint/v3/contenttype/forms"/>
  </ds:schemaRefs>
</ds:datastoreItem>
</file>

<file path=customXml/itemProps3.xml><?xml version="1.0" encoding="utf-8"?>
<ds:datastoreItem xmlns:ds="http://schemas.openxmlformats.org/officeDocument/2006/customXml" ds:itemID="{0B1FF71E-7107-4890-B3D4-601D1B75CB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433f0c-8bb8-4876-a8a6-687bcb1e8026"/>
    <ds:schemaRef ds:uri="b41f19c4-7134-41b0-b126-9546d08a0b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Template-Business</Template>
  <TotalTime>1144</TotalTime>
  <Words>802</Words>
  <Application>Microsoft Office PowerPoint</Application>
  <PresentationFormat>Custom</PresentationFormat>
  <Paragraphs>108</Paragraphs>
  <Slides>2</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Calibri Light</vt:lpstr>
      <vt:lpstr>Open Sans Semibold</vt:lpstr>
      <vt:lpstr>Calibri</vt:lpstr>
      <vt:lpstr>Arial</vt:lpstr>
      <vt:lpstr>Open Sans Light</vt:lpstr>
      <vt:lpstr>Office Theme</vt:lpstr>
      <vt:lpstr>Statewide Program of Study: Real Estate — Page 1 </vt:lpstr>
      <vt:lpstr>Statewide Program of Study: Real Estate — Page 2</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Statewide Program of Study: Real Estate</dc:title>
  <dc:subject/>
  <dc:creator>Texas Education Agency</dc:creator>
  <cp:keywords/>
  <dc:description/>
  <cp:lastModifiedBy>Jeter, Jennifer</cp:lastModifiedBy>
  <cp:revision>186</cp:revision>
  <cp:lastPrinted>2023-10-03T21:31:19Z</cp:lastPrinted>
  <dcterms:created xsi:type="dcterms:W3CDTF">2023-10-24T15:53:14Z</dcterms:created>
  <dcterms:modified xsi:type="dcterms:W3CDTF">2024-12-12T18:25:38Z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0x0101004AE2DFD34787B64381739A3DD5B04613</vt:lpwstr>
  </property>
  <property fmtid="{D5CDD505-2E9C-101B-9397-08002B2CF9AE}" pid="3" name="MediaServiceImageTags">
    <vt:lpwstr/>
  </property>
</Properties>
</file>